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1"/>
  </p:notesMasterIdLst>
  <p:sldIdLst>
    <p:sldId id="256" r:id="rId3"/>
    <p:sldId id="257" r:id="rId4"/>
    <p:sldId id="258" r:id="rId5"/>
    <p:sldId id="259" r:id="rId6"/>
    <p:sldId id="260" r:id="rId7"/>
    <p:sldId id="262" r:id="rId8"/>
    <p:sldId id="271" r:id="rId9"/>
    <p:sldId id="272" r:id="rId10"/>
    <p:sldId id="277" r:id="rId11"/>
    <p:sldId id="263" r:id="rId12"/>
    <p:sldId id="273" r:id="rId13"/>
    <p:sldId id="274" r:id="rId14"/>
    <p:sldId id="275" r:id="rId15"/>
    <p:sldId id="276" r:id="rId16"/>
    <p:sldId id="267" r:id="rId17"/>
    <p:sldId id="268" r:id="rId18"/>
    <p:sldId id="269" r:id="rId19"/>
    <p:sldId id="270"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Arial Narrow" panose="020B060602020203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0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2" y="0"/>
            <a:ext cx="2971800" cy="458787"/>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2"/>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2" y="8685212"/>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‹Nº›</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23543101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1" name="Google Shape;16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3149470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9" name="Google Shape;229;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37791957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5" name="Google Shape;23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27459568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2" name="Google Shape;242;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2179958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6" name="Google Shape;16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7922295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3436729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4" name="Google Shape;17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10174526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1" name="Google Shape;18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3088615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3" name="Google Shape;19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8829127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8da21bc6d8_3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8da21bc6d8_3_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g8da21bc6d8_3_9:notes"/>
          <p:cNvSpPr txBox="1">
            <a:spLocks noGrp="1"/>
          </p:cNvSpPr>
          <p:nvPr>
            <p:ph type="sldNum" idx="12"/>
          </p:nvPr>
        </p:nvSpPr>
        <p:spPr>
          <a:xfrm>
            <a:off x="3884612" y="8685212"/>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9</a:t>
            </a:fld>
            <a:endParaRPr sz="1400"/>
          </a:p>
        </p:txBody>
      </p:sp>
    </p:spTree>
    <p:extLst>
      <p:ext uri="{BB962C8B-B14F-4D97-AF65-F5344CB8AC3E}">
        <p14:creationId xmlns:p14="http://schemas.microsoft.com/office/powerpoint/2010/main" val="38384448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9" name="Google Shape;199;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1616851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3" name="Google Shape;22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28557435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74" name="Google Shape;74;p1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8"/>
        <p:cNvGrpSpPr/>
        <p:nvPr/>
      </p:nvGrpSpPr>
      <p:grpSpPr>
        <a:xfrm>
          <a:off x="0" y="0"/>
          <a:ext cx="0" cy="0"/>
          <a:chOff x="0" y="0"/>
          <a:chExt cx="0" cy="0"/>
        </a:xfrm>
      </p:grpSpPr>
      <p:sp>
        <p:nvSpPr>
          <p:cNvPr id="79" name="Google Shape;79;p1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80" name="Google Shape;80;p1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0"/>
        <p:cNvGrpSpPr/>
        <p:nvPr/>
      </p:nvGrpSpPr>
      <p:grpSpPr>
        <a:xfrm>
          <a:off x="0" y="0"/>
          <a:ext cx="0" cy="0"/>
          <a:chOff x="0" y="0"/>
          <a:chExt cx="0" cy="0"/>
        </a:xfrm>
      </p:grpSpPr>
      <p:sp>
        <p:nvSpPr>
          <p:cNvPr id="91" name="Google Shape;9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4"/>
        <p:cNvGrpSpPr/>
        <p:nvPr/>
      </p:nvGrpSpPr>
      <p:grpSpPr>
        <a:xfrm>
          <a:off x="0" y="0"/>
          <a:ext cx="0" cy="0"/>
          <a:chOff x="0" y="0"/>
          <a:chExt cx="0" cy="0"/>
        </a:xfrm>
      </p:grpSpPr>
      <p:sp>
        <p:nvSpPr>
          <p:cNvPr id="95" name="Google Shape;95;p1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96" name="Google Shape;96;p1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7" name="Google Shape;9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00"/>
        <p:cNvGrpSpPr/>
        <p:nvPr/>
      </p:nvGrpSpPr>
      <p:grpSpPr>
        <a:xfrm>
          <a:off x="0" y="0"/>
          <a:ext cx="0" cy="0"/>
          <a:chOff x="0" y="0"/>
          <a:chExt cx="0" cy="0"/>
        </a:xfrm>
      </p:grpSpPr>
      <p:sp>
        <p:nvSpPr>
          <p:cNvPr id="101" name="Google Shape;101;p16"/>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02" name="Google Shape;102;p16"/>
          <p:cNvSpPr txBox="1">
            <a:spLocks noGrp="1"/>
          </p:cNvSpPr>
          <p:nvPr>
            <p:ph type="body" idx="1"/>
          </p:nvPr>
        </p:nvSpPr>
        <p:spPr>
          <a:xfrm rot="5400000">
            <a:off x="3920332" y="-1256506"/>
            <a:ext cx="4351337"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3" name="Google Shape;103;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 name="Google Shape;105;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1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08" name="Google Shape;108;p17"/>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9" name="Google Shape;109;p1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10" name="Google Shape;110;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13"/>
        <p:cNvGrpSpPr/>
        <p:nvPr/>
      </p:nvGrpSpPr>
      <p:grpSpPr>
        <a:xfrm>
          <a:off x="0" y="0"/>
          <a:ext cx="0" cy="0"/>
          <a:chOff x="0" y="0"/>
          <a:chExt cx="0" cy="0"/>
        </a:xfrm>
      </p:grpSpPr>
      <p:sp>
        <p:nvSpPr>
          <p:cNvPr id="114" name="Google Shape;114;p1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15" name="Google Shape;115;p1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16" name="Google Shape;116;p1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17" name="Google Shape;117;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 name="Google Shape;119;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0"/>
        <p:cNvGrpSpPr/>
        <p:nvPr/>
      </p:nvGrpSpPr>
      <p:grpSpPr>
        <a:xfrm>
          <a:off x="0" y="0"/>
          <a:ext cx="0" cy="0"/>
          <a:chOff x="0" y="0"/>
          <a:chExt cx="0" cy="0"/>
        </a:xfrm>
      </p:grpSpPr>
      <p:sp>
        <p:nvSpPr>
          <p:cNvPr id="121" name="Google Shape;121;p19"/>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22" name="Google Shape;122;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5"/>
        <p:cNvGrpSpPr/>
        <p:nvPr/>
      </p:nvGrpSpPr>
      <p:grpSpPr>
        <a:xfrm>
          <a:off x="0" y="0"/>
          <a:ext cx="0" cy="0"/>
          <a:chOff x="0" y="0"/>
          <a:chExt cx="0" cy="0"/>
        </a:xfrm>
      </p:grpSpPr>
      <p:sp>
        <p:nvSpPr>
          <p:cNvPr id="126" name="Google Shape;126;p20"/>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27" name="Google Shape;127;p20"/>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8" name="Google Shape;128;p20"/>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9" name="Google Shape;129;p20"/>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0" name="Google Shape;130;p20"/>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1" name="Google Shape;131;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36" name="Google Shape;136;p2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p2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 name="Google Shape;138;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838200" y="1825625"/>
            <a:ext cx="10515600" cy="4351337"/>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1"/>
        <p:cNvGrpSpPr/>
        <p:nvPr/>
      </p:nvGrpSpPr>
      <p:grpSpPr>
        <a:xfrm>
          <a:off x="0" y="0"/>
          <a:ext cx="0" cy="0"/>
          <a:chOff x="0" y="0"/>
          <a:chExt cx="0" cy="0"/>
        </a:xfrm>
      </p:grpSpPr>
      <p:sp>
        <p:nvSpPr>
          <p:cNvPr id="142" name="Google Shape;142;p2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43" name="Google Shape;143;p2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44" name="Google Shape;144;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 name="Google Shape;145;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 name="Google Shape;146;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47"/>
        <p:cNvGrpSpPr/>
        <p:nvPr/>
      </p:nvGrpSpPr>
      <p:grpSpPr>
        <a:xfrm>
          <a:off x="0" y="0"/>
          <a:ext cx="0" cy="0"/>
          <a:chOff x="0" y="0"/>
          <a:chExt cx="0" cy="0"/>
        </a:xfrm>
      </p:grpSpPr>
      <p:sp>
        <p:nvSpPr>
          <p:cNvPr id="148" name="Google Shape;148;p23"/>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49" name="Google Shape;149;p23"/>
          <p:cNvSpPr txBox="1">
            <a:spLocks noGrp="1"/>
          </p:cNvSpPr>
          <p:nvPr>
            <p:ph type="body" idx="1"/>
          </p:nvPr>
        </p:nvSpPr>
        <p:spPr>
          <a:xfrm>
            <a:off x="838200" y="1825625"/>
            <a:ext cx="10515600" cy="4351337"/>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0" name="Google Shape;150;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3"/>
        <p:cNvGrpSpPr/>
        <p:nvPr/>
      </p:nvGrpSpPr>
      <p:grpSpPr>
        <a:xfrm>
          <a:off x="0" y="0"/>
          <a:ext cx="0" cy="0"/>
          <a:chOff x="0" y="0"/>
          <a:chExt cx="0" cy="0"/>
        </a:xfrm>
      </p:grpSpPr>
      <p:sp>
        <p:nvSpPr>
          <p:cNvPr id="154" name="Google Shape;154;p2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55" name="Google Shape;155;p2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56" name="Google Shape;156;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7" name="Google Shape;27;p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3" name="Google Shape;33;p5"/>
          <p:cNvSpPr txBox="1">
            <a:spLocks noGrp="1"/>
          </p:cNvSpPr>
          <p:nvPr>
            <p:ph type="body" idx="1"/>
          </p:nvPr>
        </p:nvSpPr>
        <p:spPr>
          <a:xfrm rot="5400000">
            <a:off x="3920332" y="-1256506"/>
            <a:ext cx="4351337"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9" name="Google Shape;39;p6"/>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0" name="Google Shape;40;p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1" name="Google Shape;41;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6" name="Google Shape;46;p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7" name="Google Shape;47;p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8" name="Google Shape;48;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3" name="Google Shape;53;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6"/>
        <p:cNvGrpSpPr/>
        <p:nvPr/>
      </p:nvGrpSpPr>
      <p:grpSpPr>
        <a:xfrm>
          <a:off x="0" y="0"/>
          <a:ext cx="0" cy="0"/>
          <a:chOff x="0" y="0"/>
          <a:chExt cx="0" cy="0"/>
        </a:xfrm>
      </p:grpSpPr>
      <p:sp>
        <p:nvSpPr>
          <p:cNvPr id="57" name="Google Shape;57;p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8" name="Google Shape;58;p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67" name="Google Shape;67;p1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 name="Google Shape;68;p1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body" idx="1"/>
          </p:nvPr>
        </p:nvSpPr>
        <p:spPr>
          <a:xfrm>
            <a:off x="838200" y="1825625"/>
            <a:ext cx="10515600" cy="4351337"/>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98989"/>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84"/>
        <p:cNvGrpSpPr/>
        <p:nvPr/>
      </p:nvGrpSpPr>
      <p:grpSpPr>
        <a:xfrm>
          <a:off x="0" y="0"/>
          <a:ext cx="0" cy="0"/>
          <a:chOff x="0" y="0"/>
          <a:chExt cx="0" cy="0"/>
        </a:xfrm>
      </p:grpSpPr>
      <p:sp>
        <p:nvSpPr>
          <p:cNvPr id="85" name="Google Shape;85;p13"/>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9pPr>
          </a:lstStyle>
          <a:p>
            <a:endParaRPr/>
          </a:p>
        </p:txBody>
      </p:sp>
      <p:sp>
        <p:nvSpPr>
          <p:cNvPr id="86" name="Google Shape;86;p13"/>
          <p:cNvSpPr txBox="1">
            <a:spLocks noGrp="1"/>
          </p:cNvSpPr>
          <p:nvPr>
            <p:ph type="body" idx="1"/>
          </p:nvPr>
        </p:nvSpPr>
        <p:spPr>
          <a:xfrm>
            <a:off x="838200" y="1825625"/>
            <a:ext cx="10515600" cy="4351337"/>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7" name="Google Shape;87;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98989"/>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8" name="Google Shape;88;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9" name="Google Shape;89;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6.png"/><Relationship Id="rId7" Type="http://schemas.openxmlformats.org/officeDocument/2006/relationships/hyperlink" Target="https://proyectosbeta.net/2017/07/ejecutar-script-al-inicio-en-centos-7/" TargetMode="External"/><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hyperlink" Target="https://developer.mozilla.org/es/docs/Learn/Getting_started_with_the_web/HTML_basics" TargetMode="External"/><Relationship Id="rId5" Type="http://schemas.openxmlformats.org/officeDocument/2006/relationships/hyperlink" Target="https://platzi.com/tutoriales/1812-fundamentos-wordpress/4877-instalar-wordpress-usando-docker/" TargetMode="External"/><Relationship Id="rId4" Type="http://schemas.openxmlformats.org/officeDocument/2006/relationships/hyperlink" Target="https://comoinstalar.me/como-instalar-centos-8-en-virtualbox/"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2"/>
        <p:cNvGrpSpPr/>
        <p:nvPr/>
      </p:nvGrpSpPr>
      <p:grpSpPr>
        <a:xfrm>
          <a:off x="0" y="0"/>
          <a:ext cx="0" cy="0"/>
          <a:chOff x="0" y="0"/>
          <a:chExt cx="0" cy="0"/>
        </a:xfrm>
      </p:grpSpPr>
      <p:sp>
        <p:nvSpPr>
          <p:cNvPr id="163" name="Google Shape;163;p25"/>
          <p:cNvSpPr txBox="1"/>
          <p:nvPr/>
        </p:nvSpPr>
        <p:spPr>
          <a:xfrm>
            <a:off x="4321175" y="5008562"/>
            <a:ext cx="3549650" cy="3556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Clr>
                <a:srgbClr val="FFFFFF"/>
              </a:buClr>
              <a:buSzPts val="800"/>
              <a:buFont typeface="Calibri"/>
              <a:buNone/>
            </a:pPr>
            <a:r>
              <a:rPr lang="en-US" sz="800" b="1" i="0" u="none" strike="noStrike" cap="none">
                <a:solidFill>
                  <a:srgbClr val="FFFFFF"/>
                </a:solidFill>
                <a:latin typeface="Calibri"/>
                <a:ea typeface="Calibri"/>
                <a:cs typeface="Calibri"/>
                <a:sym typeface="Calibri"/>
              </a:rPr>
              <a:t>Código: GCO-FR-03                                                                                                             Versión 8</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4" name="Picture 2" descr="https://lh4.googleusercontent.com/6VAXGq8ORfu1HyOOFvWjJxYutr5tdWor3Rjd-KBtiarZTwnRuxihs6QPYA-gxiNCFCo0xrWJb2gsUKhhaXBQ3Li9XzokVqaNdPQGkdbFrVPej0mRKF0fMJ6YzDUYL38bbIe3e6cnhe4"/>
          <p:cNvPicPr>
            <a:picLocks noChangeAspect="1" noChangeArrowheads="1"/>
          </p:cNvPicPr>
          <p:nvPr/>
        </p:nvPicPr>
        <p:blipFill rotWithShape="1">
          <a:blip r:embed="rId3">
            <a:duotone>
              <a:prstClr val="black"/>
              <a:srgbClr val="660033">
                <a:tint val="45000"/>
                <a:satMod val="400000"/>
              </a:srgbClr>
            </a:duotone>
            <a:extLst>
              <a:ext uri="{28A0092B-C50C-407E-A947-70E740481C1C}">
                <a14:useLocalDpi xmlns:a14="http://schemas.microsoft.com/office/drawing/2010/main" val="0"/>
              </a:ext>
            </a:extLst>
          </a:blip>
          <a:srcRect t="73670"/>
          <a:stretch/>
        </p:blipFill>
        <p:spPr bwMode="auto">
          <a:xfrm>
            <a:off x="0" y="6281895"/>
            <a:ext cx="12192000" cy="576106"/>
          </a:xfrm>
          <a:prstGeom prst="rtTriangle">
            <a:avLst/>
          </a:prstGeom>
          <a:noFill/>
          <a:extLst>
            <a:ext uri="{909E8E84-426E-40DD-AFC4-6F175D3DCCD1}">
              <a14:hiddenFill xmlns:a14="http://schemas.microsoft.com/office/drawing/2010/main">
                <a:solidFill>
                  <a:srgbClr val="FFFFFF"/>
                </a:solidFill>
              </a14:hiddenFill>
            </a:ext>
          </a:extLst>
        </p:spPr>
      </p:pic>
      <p:sp>
        <p:nvSpPr>
          <p:cNvPr id="2" name="CuadroTexto 1"/>
          <p:cNvSpPr txBox="1"/>
          <p:nvPr/>
        </p:nvSpPr>
        <p:spPr>
          <a:xfrm>
            <a:off x="909850" y="1457996"/>
            <a:ext cx="3425046" cy="2862322"/>
          </a:xfrm>
          <a:prstGeom prst="rect">
            <a:avLst/>
          </a:prstGeom>
          <a:noFill/>
        </p:spPr>
        <p:txBody>
          <a:bodyPr wrap="square" rtlCol="0">
            <a:spAutoFit/>
          </a:bodyPr>
          <a:lstStyle/>
          <a:p>
            <a:pPr marL="342900" indent="-342900">
              <a:buFont typeface="Wingdings" panose="05000000000000000000" pitchFamily="2" charset="2"/>
              <a:buChar char="Ø"/>
            </a:pPr>
            <a:r>
              <a:rPr lang="es-MX" sz="2000" dirty="0" smtClean="0">
                <a:latin typeface="+mn-lt"/>
              </a:rPr>
              <a:t>Instrumentos:</a:t>
            </a:r>
          </a:p>
          <a:p>
            <a:pPr marL="342900" indent="-342900">
              <a:buFont typeface="Courier New" panose="02070309020205020404" pitchFamily="49" charset="0"/>
              <a:buChar char="o"/>
            </a:pPr>
            <a:r>
              <a:rPr lang="es-MX" sz="2000" dirty="0" smtClean="0">
                <a:latin typeface="+mn-lt"/>
              </a:rPr>
              <a:t>Virtual Box: Se creo la maquina virtual con sistema operativo Linux versión Centos 8, donde se configura todo lo que debía tener la maquina como la memoria base</a:t>
            </a:r>
            <a:r>
              <a:rPr lang="es-MX" sz="2000" dirty="0">
                <a:latin typeface="+mn-lt"/>
              </a:rPr>
              <a:t> </a:t>
            </a:r>
            <a:r>
              <a:rPr lang="es-MX" sz="2000" dirty="0" smtClean="0">
                <a:latin typeface="+mn-lt"/>
              </a:rPr>
              <a:t>y almacenamiento</a:t>
            </a:r>
            <a:endParaRPr lang="es-CO" sz="2000" dirty="0">
              <a:latin typeface="+mn-lt"/>
            </a:endParaRPr>
          </a:p>
        </p:txBody>
      </p:sp>
      <p:pic>
        <p:nvPicPr>
          <p:cNvPr id="7" name="Imagen 6"/>
          <p:cNvPicPr/>
          <p:nvPr/>
        </p:nvPicPr>
        <p:blipFill rotWithShape="1">
          <a:blip r:embed="rId4"/>
          <a:srcRect l="33096" t="13695" r="26680" b="21774"/>
          <a:stretch/>
        </p:blipFill>
        <p:spPr bwMode="auto">
          <a:xfrm>
            <a:off x="4512316" y="1046065"/>
            <a:ext cx="6828974" cy="5235829"/>
          </a:xfrm>
          <a:prstGeom prst="rect">
            <a:avLst/>
          </a:prstGeom>
          <a:ln>
            <a:no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s://lh4.googleusercontent.com/6VAXGq8ORfu1HyOOFvWjJxYutr5tdWor3Rjd-KBtiarZTwnRuxihs6QPYA-gxiNCFCo0xrWJb2gsUKhhaXBQ3Li9XzokVqaNdPQGkdbFrVPej0mRKF0fMJ6YzDUYL38bbIe3e6cnhe4"/>
          <p:cNvPicPr>
            <a:picLocks noChangeAspect="1" noChangeArrowheads="1"/>
          </p:cNvPicPr>
          <p:nvPr/>
        </p:nvPicPr>
        <p:blipFill rotWithShape="1">
          <a:blip r:embed="rId2">
            <a:duotone>
              <a:prstClr val="black"/>
              <a:srgbClr val="660033">
                <a:tint val="45000"/>
                <a:satMod val="400000"/>
              </a:srgbClr>
            </a:duotone>
            <a:extLst>
              <a:ext uri="{28A0092B-C50C-407E-A947-70E740481C1C}">
                <a14:useLocalDpi xmlns:a14="http://schemas.microsoft.com/office/drawing/2010/main" val="0"/>
              </a:ext>
            </a:extLst>
          </a:blip>
          <a:srcRect t="73670"/>
          <a:stretch/>
        </p:blipFill>
        <p:spPr bwMode="auto">
          <a:xfrm>
            <a:off x="-1" y="6281894"/>
            <a:ext cx="12192000" cy="576106"/>
          </a:xfrm>
          <a:prstGeom prst="rtTriangle">
            <a:avLst/>
          </a:prstGeom>
          <a:noFill/>
          <a:extLst>
            <a:ext uri="{909E8E84-426E-40DD-AFC4-6F175D3DCCD1}">
              <a14:hiddenFill xmlns:a14="http://schemas.microsoft.com/office/drawing/2010/main">
                <a:solidFill>
                  <a:srgbClr val="FFFFFF"/>
                </a:solidFill>
              </a14:hiddenFill>
            </a:ext>
          </a:extLst>
        </p:spPr>
      </p:pic>
      <p:sp>
        <p:nvSpPr>
          <p:cNvPr id="2" name="Título 1"/>
          <p:cNvSpPr>
            <a:spLocks noGrp="1"/>
          </p:cNvSpPr>
          <p:nvPr>
            <p:ph type="title"/>
          </p:nvPr>
        </p:nvSpPr>
        <p:spPr>
          <a:xfrm>
            <a:off x="838200" y="883739"/>
            <a:ext cx="10515600" cy="699402"/>
          </a:xfrm>
        </p:spPr>
        <p:txBody>
          <a:bodyPr/>
          <a:lstStyle/>
          <a:p>
            <a:pPr marL="342900" indent="-342900">
              <a:lnSpc>
                <a:spcPct val="100000"/>
              </a:lnSpc>
              <a:buFont typeface="Courier New" panose="02070309020205020404" pitchFamily="49" charset="0"/>
              <a:buChar char="o"/>
            </a:pPr>
            <a:r>
              <a:rPr lang="es-MX" sz="2000" dirty="0" smtClean="0">
                <a:latin typeface="+mn-lt"/>
              </a:rPr>
              <a:t>Se instalo </a:t>
            </a:r>
            <a:r>
              <a:rPr lang="es-MX" sz="2000" dirty="0" err="1" smtClean="0">
                <a:latin typeface="+mn-lt"/>
              </a:rPr>
              <a:t>docker</a:t>
            </a:r>
            <a:r>
              <a:rPr lang="es-MX" sz="2000" dirty="0" smtClean="0">
                <a:latin typeface="+mn-lt"/>
              </a:rPr>
              <a:t>, ya </a:t>
            </a:r>
            <a:r>
              <a:rPr lang="es-MX" sz="2000" dirty="0" smtClean="0">
                <a:latin typeface="+mn-lt"/>
              </a:rPr>
              <a:t>instalado se crearon 2 contenedores, uno que es la base de datos y el otro que es el aplicativo web</a:t>
            </a:r>
            <a:endParaRPr lang="es-CO" sz="2000" dirty="0">
              <a:latin typeface="+mn-lt"/>
            </a:endParaRPr>
          </a:p>
        </p:txBody>
      </p:sp>
      <p:pic>
        <p:nvPicPr>
          <p:cNvPr id="3" name="Imagen 2"/>
          <p:cNvPicPr/>
          <p:nvPr/>
        </p:nvPicPr>
        <p:blipFill rotWithShape="1">
          <a:blip r:embed="rId3"/>
          <a:srcRect t="9792" r="11914" b="77592"/>
          <a:stretch/>
        </p:blipFill>
        <p:spPr bwMode="auto">
          <a:xfrm>
            <a:off x="186860" y="5382501"/>
            <a:ext cx="11818279" cy="1187446"/>
          </a:xfrm>
          <a:prstGeom prst="rect">
            <a:avLst/>
          </a:prstGeom>
          <a:ln>
            <a:noFill/>
          </a:ln>
          <a:extLst>
            <a:ext uri="{53640926-AAD7-44D8-BBD7-CCE9431645EC}">
              <a14:shadowObscured xmlns:a14="http://schemas.microsoft.com/office/drawing/2010/main"/>
            </a:ext>
          </a:extLst>
        </p:spPr>
      </p:pic>
      <p:pic>
        <p:nvPicPr>
          <p:cNvPr id="4" name="Imagen 3"/>
          <p:cNvPicPr/>
          <p:nvPr/>
        </p:nvPicPr>
        <p:blipFill rotWithShape="1">
          <a:blip r:embed="rId4"/>
          <a:srcRect t="25015" r="1343" b="15514"/>
          <a:stretch/>
        </p:blipFill>
        <p:spPr bwMode="auto">
          <a:xfrm>
            <a:off x="186860" y="1583141"/>
            <a:ext cx="11818279" cy="354308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57484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914399"/>
            <a:ext cx="10515600" cy="776287"/>
          </a:xfrm>
        </p:spPr>
        <p:txBody>
          <a:bodyPr/>
          <a:lstStyle/>
          <a:p>
            <a:pPr marL="342900" indent="-342900">
              <a:buFont typeface="Courier New" panose="02070309020205020404" pitchFamily="49" charset="0"/>
              <a:buChar char="o"/>
            </a:pPr>
            <a:r>
              <a:rPr lang="es-MX" sz="2000" dirty="0" smtClean="0">
                <a:latin typeface="+mn-lt"/>
              </a:rPr>
              <a:t>Con los contenedores ya creados solo era configurar el WordPress para empezar con el diseño de la pagina.</a:t>
            </a:r>
            <a:endParaRPr lang="es-CO" sz="2000" dirty="0">
              <a:latin typeface="+mn-lt"/>
            </a:endParaRPr>
          </a:p>
        </p:txBody>
      </p:sp>
      <p:pic>
        <p:nvPicPr>
          <p:cNvPr id="5" name="Imagen 4"/>
          <p:cNvPicPr>
            <a:picLocks noChangeAspect="1"/>
          </p:cNvPicPr>
          <p:nvPr/>
        </p:nvPicPr>
        <p:blipFill rotWithShape="1">
          <a:blip r:embed="rId2"/>
          <a:srcRect l="22367" t="10075" r="24093"/>
          <a:stretch/>
        </p:blipFill>
        <p:spPr>
          <a:xfrm>
            <a:off x="177422" y="1824008"/>
            <a:ext cx="5240740" cy="4643770"/>
          </a:xfrm>
          <a:prstGeom prst="rect">
            <a:avLst/>
          </a:prstGeom>
        </p:spPr>
      </p:pic>
      <p:pic>
        <p:nvPicPr>
          <p:cNvPr id="6" name="Imagen 5"/>
          <p:cNvPicPr>
            <a:picLocks noChangeAspect="1"/>
          </p:cNvPicPr>
          <p:nvPr/>
        </p:nvPicPr>
        <p:blipFill rotWithShape="1">
          <a:blip r:embed="rId3"/>
          <a:srcRect l="13484" t="14472" r="57892" b="-1"/>
          <a:stretch/>
        </p:blipFill>
        <p:spPr>
          <a:xfrm>
            <a:off x="5647895" y="2074460"/>
            <a:ext cx="2688610" cy="4625863"/>
          </a:xfrm>
          <a:prstGeom prst="rect">
            <a:avLst/>
          </a:prstGeom>
        </p:spPr>
      </p:pic>
      <p:pic>
        <p:nvPicPr>
          <p:cNvPr id="7" name="Imagen 6"/>
          <p:cNvPicPr>
            <a:picLocks noChangeAspect="1"/>
          </p:cNvPicPr>
          <p:nvPr/>
        </p:nvPicPr>
        <p:blipFill rotWithShape="1">
          <a:blip r:embed="rId3"/>
          <a:srcRect l="62134" t="14220" r="3407" b="-1"/>
          <a:stretch/>
        </p:blipFill>
        <p:spPr>
          <a:xfrm>
            <a:off x="8336505" y="2060812"/>
            <a:ext cx="3236794" cy="4639511"/>
          </a:xfrm>
          <a:prstGeom prst="rect">
            <a:avLst/>
          </a:prstGeom>
        </p:spPr>
      </p:pic>
    </p:spTree>
    <p:extLst>
      <p:ext uri="{BB962C8B-B14F-4D97-AF65-F5344CB8AC3E}">
        <p14:creationId xmlns:p14="http://schemas.microsoft.com/office/powerpoint/2010/main" val="22275172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968991"/>
            <a:ext cx="10515600" cy="721696"/>
          </a:xfrm>
        </p:spPr>
        <p:txBody>
          <a:bodyPr/>
          <a:lstStyle/>
          <a:p>
            <a:pPr marL="571500" indent="-571500">
              <a:buFont typeface="Courier New" panose="02070309020205020404" pitchFamily="49" charset="0"/>
              <a:buChar char="o"/>
            </a:pPr>
            <a:r>
              <a:rPr lang="es-MX" sz="2000" dirty="0" smtClean="0">
                <a:latin typeface="+mn-lt"/>
              </a:rPr>
              <a:t>Con el WordPress ya solo era configurar la tienda, se logra con un </a:t>
            </a:r>
            <a:r>
              <a:rPr lang="es-MX" sz="2000" dirty="0" err="1" smtClean="0">
                <a:latin typeface="+mn-lt"/>
              </a:rPr>
              <a:t>plugin</a:t>
            </a:r>
            <a:r>
              <a:rPr lang="es-MX" sz="2000" dirty="0" smtClean="0">
                <a:latin typeface="+mn-lt"/>
              </a:rPr>
              <a:t> que se llama WooCommerce</a:t>
            </a:r>
            <a:endParaRPr lang="es-CO" sz="2000" dirty="0">
              <a:latin typeface="+mn-lt"/>
            </a:endParaRPr>
          </a:p>
        </p:txBody>
      </p:sp>
      <p:pic>
        <p:nvPicPr>
          <p:cNvPr id="3" name="Imagen 2"/>
          <p:cNvPicPr/>
          <p:nvPr/>
        </p:nvPicPr>
        <p:blipFill>
          <a:blip r:embed="rId2"/>
          <a:stretch>
            <a:fillRect/>
          </a:stretch>
        </p:blipFill>
        <p:spPr>
          <a:xfrm>
            <a:off x="628621" y="1690687"/>
            <a:ext cx="11081158" cy="4887534"/>
          </a:xfrm>
          <a:prstGeom prst="rect">
            <a:avLst/>
          </a:prstGeom>
        </p:spPr>
      </p:pic>
    </p:spTree>
    <p:extLst>
      <p:ext uri="{BB962C8B-B14F-4D97-AF65-F5344CB8AC3E}">
        <p14:creationId xmlns:p14="http://schemas.microsoft.com/office/powerpoint/2010/main" val="25726851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1050877"/>
            <a:ext cx="10515600" cy="639809"/>
          </a:xfrm>
        </p:spPr>
        <p:txBody>
          <a:bodyPr/>
          <a:lstStyle/>
          <a:p>
            <a:pPr marL="571500" indent="-571500">
              <a:buFont typeface="Courier New" panose="02070309020205020404" pitchFamily="49" charset="0"/>
              <a:buChar char="o"/>
            </a:pPr>
            <a:r>
              <a:rPr lang="es-CO" sz="2000" dirty="0" smtClean="0">
                <a:latin typeface="+mn-lt"/>
              </a:rPr>
              <a:t>Con el </a:t>
            </a:r>
            <a:r>
              <a:rPr lang="es-CO" sz="2000" dirty="0" err="1" smtClean="0">
                <a:latin typeface="+mn-lt"/>
              </a:rPr>
              <a:t>plugin</a:t>
            </a:r>
            <a:r>
              <a:rPr lang="es-CO" sz="2000" dirty="0" smtClean="0">
                <a:latin typeface="+mn-lt"/>
              </a:rPr>
              <a:t> ya implementado en el WordPress ya solo faltaba crear producto por producto. </a:t>
            </a:r>
            <a:endParaRPr lang="es-CO" sz="2000" dirty="0">
              <a:latin typeface="+mn-lt"/>
            </a:endParaRPr>
          </a:p>
        </p:txBody>
      </p:sp>
      <p:pic>
        <p:nvPicPr>
          <p:cNvPr id="3" name="Imagen 2"/>
          <p:cNvPicPr/>
          <p:nvPr/>
        </p:nvPicPr>
        <p:blipFill>
          <a:blip r:embed="rId2"/>
          <a:stretch>
            <a:fillRect/>
          </a:stretch>
        </p:blipFill>
        <p:spPr>
          <a:xfrm>
            <a:off x="483869" y="1810745"/>
            <a:ext cx="11212261" cy="4753828"/>
          </a:xfrm>
          <a:prstGeom prst="rect">
            <a:avLst/>
          </a:prstGeom>
        </p:spPr>
      </p:pic>
    </p:spTree>
    <p:extLst>
      <p:ext uri="{BB962C8B-B14F-4D97-AF65-F5344CB8AC3E}">
        <p14:creationId xmlns:p14="http://schemas.microsoft.com/office/powerpoint/2010/main" val="18391599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6"/>
          <p:cNvSpPr txBox="1"/>
          <p:nvPr/>
        </p:nvSpPr>
        <p:spPr>
          <a:xfrm>
            <a:off x="748763" y="1168858"/>
            <a:ext cx="10863618" cy="708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A99A3"/>
              </a:buClr>
              <a:buSzPts val="4000"/>
              <a:buFont typeface="Arial Narrow"/>
              <a:buNone/>
            </a:pPr>
            <a:r>
              <a:rPr lang="es-CO" sz="5000" b="1" i="0" u="none" strike="noStrike" cap="none" dirty="0" smtClean="0">
                <a:solidFill>
                  <a:srgbClr val="660033"/>
                </a:solidFill>
                <a:latin typeface="+mj-lt"/>
                <a:ea typeface="Arial Narrow"/>
                <a:cs typeface="Arial Narrow"/>
                <a:sym typeface="Arial Narrow"/>
              </a:rPr>
              <a:t>Resultados</a:t>
            </a:r>
            <a:r>
              <a:rPr lang="en-US" sz="5000" b="1" i="0" u="none" strike="noStrike" cap="none" dirty="0" smtClean="0">
                <a:solidFill>
                  <a:srgbClr val="660033"/>
                </a:solidFill>
                <a:latin typeface="+mj-lt"/>
                <a:ea typeface="Arial Narrow"/>
                <a:cs typeface="Arial Narrow"/>
                <a:sym typeface="Arial Narrow"/>
              </a:rPr>
              <a:t> </a:t>
            </a:r>
            <a:r>
              <a:rPr lang="en-US" sz="5000" b="1" i="0" u="none" strike="noStrike" cap="none" dirty="0">
                <a:solidFill>
                  <a:srgbClr val="660033"/>
                </a:solidFill>
                <a:latin typeface="+mj-lt"/>
                <a:ea typeface="Arial Narrow"/>
                <a:cs typeface="Arial Narrow"/>
                <a:sym typeface="Arial Narrow"/>
              </a:rPr>
              <a:t>y </a:t>
            </a:r>
            <a:r>
              <a:rPr lang="es-CO" sz="5000" b="1" i="0" u="none" strike="noStrike" cap="none" dirty="0" smtClean="0">
                <a:solidFill>
                  <a:srgbClr val="660033"/>
                </a:solidFill>
                <a:latin typeface="+mj-lt"/>
                <a:ea typeface="Arial Narrow"/>
                <a:cs typeface="Arial Narrow"/>
                <a:sym typeface="Arial Narrow"/>
              </a:rPr>
              <a:t>productos</a:t>
            </a:r>
            <a:r>
              <a:rPr lang="en-US" sz="5000" b="1" i="0" u="none" strike="noStrike" cap="none" dirty="0" smtClean="0">
                <a:solidFill>
                  <a:srgbClr val="660033"/>
                </a:solidFill>
                <a:latin typeface="+mj-lt"/>
                <a:ea typeface="Arial Narrow"/>
                <a:cs typeface="Arial Narrow"/>
                <a:sym typeface="Arial Narrow"/>
              </a:rPr>
              <a:t> </a:t>
            </a:r>
            <a:r>
              <a:rPr lang="es-CO" sz="5000" b="1" i="0" u="none" strike="noStrike" cap="none" dirty="0" smtClean="0">
                <a:solidFill>
                  <a:srgbClr val="660033"/>
                </a:solidFill>
                <a:latin typeface="+mj-lt"/>
                <a:ea typeface="Arial Narrow"/>
                <a:cs typeface="Arial Narrow"/>
                <a:sym typeface="Arial Narrow"/>
              </a:rPr>
              <a:t>esperados</a:t>
            </a:r>
            <a:r>
              <a:rPr lang="en-US" sz="5000" b="1" i="0" u="none" strike="noStrike" cap="none" dirty="0" smtClean="0">
                <a:solidFill>
                  <a:srgbClr val="660033"/>
                </a:solidFill>
                <a:latin typeface="+mj-lt"/>
                <a:ea typeface="Arial Narrow"/>
                <a:cs typeface="Arial Narrow"/>
                <a:sym typeface="Arial Narrow"/>
              </a:rPr>
              <a:t> </a:t>
            </a:r>
            <a:endParaRPr sz="5000" b="0" i="0" u="none" strike="noStrike" cap="none" dirty="0">
              <a:solidFill>
                <a:srgbClr val="660033"/>
              </a:solidFill>
              <a:latin typeface="+mj-lt"/>
              <a:sym typeface="Arial"/>
            </a:endParaRPr>
          </a:p>
        </p:txBody>
      </p:sp>
      <p:pic>
        <p:nvPicPr>
          <p:cNvPr id="4" name="Picture 2" descr="https://lh4.googleusercontent.com/6VAXGq8ORfu1HyOOFvWjJxYutr5tdWor3Rjd-KBtiarZTwnRuxihs6QPYA-gxiNCFCo0xrWJb2gsUKhhaXBQ3Li9XzokVqaNdPQGkdbFrVPej0mRKF0fMJ6YzDUYL38bbIe3e6cnhe4"/>
          <p:cNvPicPr>
            <a:picLocks noChangeAspect="1" noChangeArrowheads="1"/>
          </p:cNvPicPr>
          <p:nvPr/>
        </p:nvPicPr>
        <p:blipFill rotWithShape="1">
          <a:blip r:embed="rId3">
            <a:duotone>
              <a:prstClr val="black"/>
              <a:srgbClr val="660033">
                <a:tint val="45000"/>
                <a:satMod val="400000"/>
              </a:srgbClr>
            </a:duotone>
            <a:extLst>
              <a:ext uri="{28A0092B-C50C-407E-A947-70E740481C1C}">
                <a14:useLocalDpi xmlns:a14="http://schemas.microsoft.com/office/drawing/2010/main" val="0"/>
              </a:ext>
            </a:extLst>
          </a:blip>
          <a:srcRect t="73670"/>
          <a:stretch/>
        </p:blipFill>
        <p:spPr bwMode="auto">
          <a:xfrm>
            <a:off x="0" y="6268247"/>
            <a:ext cx="12192000" cy="576106"/>
          </a:xfrm>
          <a:prstGeom prst="rtTriangle">
            <a:avLst/>
          </a:prstGeom>
          <a:noFill/>
          <a:extLst>
            <a:ext uri="{909E8E84-426E-40DD-AFC4-6F175D3DCCD1}">
              <a14:hiddenFill xmlns:a14="http://schemas.microsoft.com/office/drawing/2010/main">
                <a:solidFill>
                  <a:srgbClr val="FFFFFF"/>
                </a:solidFill>
              </a14:hiddenFill>
            </a:ext>
          </a:extLst>
        </p:spPr>
      </p:pic>
      <p:sp>
        <p:nvSpPr>
          <p:cNvPr id="2" name="CuadroTexto 1"/>
          <p:cNvSpPr txBox="1"/>
          <p:nvPr/>
        </p:nvSpPr>
        <p:spPr>
          <a:xfrm>
            <a:off x="1558119" y="2702257"/>
            <a:ext cx="9075761" cy="1631216"/>
          </a:xfrm>
          <a:prstGeom prst="rect">
            <a:avLst/>
          </a:prstGeom>
          <a:noFill/>
        </p:spPr>
        <p:txBody>
          <a:bodyPr wrap="square" rtlCol="0">
            <a:spAutoFit/>
          </a:bodyPr>
          <a:lstStyle/>
          <a:p>
            <a:r>
              <a:rPr lang="es-MX" sz="2000" dirty="0" smtClean="0"/>
              <a:t>Como resultado final se busca obtener un método mas efectivo para la comercialización de los productos con seguridad y buena calidad sin sacrificar mucho tiempo a nivel personal, esto se busca lograr mediante una pagina web realizada por WordPress donde se puede comprar sin necesidad de iniciar sesión.</a:t>
            </a:r>
            <a:endParaRPr lang="es-CO" sz="2000"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7"/>
          <p:cNvSpPr txBox="1"/>
          <p:nvPr/>
        </p:nvSpPr>
        <p:spPr>
          <a:xfrm>
            <a:off x="1543050" y="979487"/>
            <a:ext cx="9236075" cy="70802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A99A3"/>
              </a:buClr>
              <a:buSzPts val="4000"/>
              <a:buFont typeface="Arial Narrow"/>
              <a:buNone/>
            </a:pPr>
            <a:r>
              <a:rPr lang="es-CO" sz="5000" b="1" i="0" u="none" strike="noStrike" cap="none" dirty="0" smtClean="0">
                <a:solidFill>
                  <a:srgbClr val="660033"/>
                </a:solidFill>
                <a:latin typeface="+mj-lt"/>
                <a:ea typeface="Arial Narrow"/>
                <a:cs typeface="Arial Narrow"/>
                <a:sym typeface="Arial Narrow"/>
              </a:rPr>
              <a:t>Cronograma</a:t>
            </a:r>
            <a:endParaRPr lang="es-CO" sz="5000" b="0" i="0" u="none" strike="noStrike" cap="none" dirty="0">
              <a:solidFill>
                <a:srgbClr val="660033"/>
              </a:solidFill>
              <a:latin typeface="+mj-lt"/>
              <a:sym typeface="Arial"/>
            </a:endParaRPr>
          </a:p>
        </p:txBody>
      </p:sp>
      <p:sp>
        <p:nvSpPr>
          <p:cNvPr id="232" name="Google Shape;232;p37"/>
          <p:cNvSpPr txBox="1"/>
          <p:nvPr/>
        </p:nvSpPr>
        <p:spPr>
          <a:xfrm>
            <a:off x="2049450" y="2303442"/>
            <a:ext cx="8221800" cy="3182957"/>
          </a:xfrm>
          <a:prstGeom prst="rect">
            <a:avLst/>
          </a:prstGeom>
          <a:noFill/>
          <a:ln>
            <a:noFill/>
          </a:ln>
        </p:spPr>
        <p:txBody>
          <a:bodyPr spcFirstLastPara="1" wrap="square" lIns="91425" tIns="45700" rIns="91425" bIns="45700" anchor="t" anchorCtr="0">
            <a:noAutofit/>
          </a:bodyPr>
          <a:lstStyle/>
          <a:p>
            <a:pPr marL="0" marR="0" lvl="0" indent="0" algn="just" rtl="0">
              <a:lnSpc>
                <a:spcPct val="100000"/>
              </a:lnSpc>
              <a:spcBef>
                <a:spcPts val="0"/>
              </a:spcBef>
              <a:spcAft>
                <a:spcPts val="0"/>
              </a:spcAft>
              <a:buNone/>
            </a:pPr>
            <a:r>
              <a:rPr lang="es-MX" sz="2000" dirty="0" smtClean="0"/>
              <a:t>1. </a:t>
            </a:r>
            <a:r>
              <a:rPr lang="es-MX" sz="2000" i="0" u="none" strike="noStrike" cap="none" dirty="0" smtClean="0">
                <a:solidFill>
                  <a:srgbClr val="000000"/>
                </a:solidFill>
              </a:rPr>
              <a:t>Durante el mes de septiembre se investigo todos los conocimientos necesarios para la realización del proyecto tanto documentación como diseño.</a:t>
            </a:r>
          </a:p>
          <a:p>
            <a:pPr marL="0" marR="0" lvl="0" indent="0" algn="just" rtl="0">
              <a:lnSpc>
                <a:spcPct val="100000"/>
              </a:lnSpc>
              <a:spcBef>
                <a:spcPts val="0"/>
              </a:spcBef>
              <a:spcAft>
                <a:spcPts val="0"/>
              </a:spcAft>
              <a:buNone/>
            </a:pPr>
            <a:r>
              <a:rPr lang="es-MX" sz="2000" dirty="0" smtClean="0"/>
              <a:t>2. Durante la semana de vacaciones (Desde el 9 de octubre hasta el 17 de octubre) se ejecuto el proyecto ya que todos los conocimientos necesarios ya se habían conseguido, se creo la maquina virtual y se empezó a realizar el proyecto.</a:t>
            </a:r>
          </a:p>
          <a:p>
            <a:pPr marL="0" marR="0" lvl="0" indent="0" algn="just" rtl="0">
              <a:lnSpc>
                <a:spcPct val="100000"/>
              </a:lnSpc>
              <a:spcBef>
                <a:spcPts val="0"/>
              </a:spcBef>
              <a:spcAft>
                <a:spcPts val="0"/>
              </a:spcAft>
              <a:buNone/>
            </a:pPr>
            <a:r>
              <a:rPr lang="es-MX" sz="2000" i="0" u="none" strike="noStrike" cap="none" dirty="0" smtClean="0">
                <a:solidFill>
                  <a:srgbClr val="000000"/>
                </a:solidFill>
              </a:rPr>
              <a:t>3. Durante el ultimo fin de semana de octubre se consiguió terminar el proyecto al 100% y realizar la presentación de </a:t>
            </a:r>
            <a:r>
              <a:rPr lang="es-MX" sz="2000" dirty="0"/>
              <a:t>P</a:t>
            </a:r>
            <a:r>
              <a:rPr lang="es-MX" sz="2000" i="0" u="none" strike="noStrike" cap="none" dirty="0" smtClean="0">
                <a:solidFill>
                  <a:srgbClr val="000000"/>
                </a:solidFill>
              </a:rPr>
              <a:t>ower </a:t>
            </a:r>
            <a:r>
              <a:rPr lang="es-MX" sz="2000" dirty="0"/>
              <a:t>P</a:t>
            </a:r>
            <a:r>
              <a:rPr lang="es-MX" sz="2000" i="0" u="none" strike="noStrike" cap="none" dirty="0" smtClean="0">
                <a:solidFill>
                  <a:srgbClr val="000000"/>
                </a:solidFill>
              </a:rPr>
              <a:t>oint.</a:t>
            </a:r>
            <a:endParaRPr sz="2000" i="0" u="none" strike="noStrike" cap="none" dirty="0">
              <a:solidFill>
                <a:srgbClr val="000000"/>
              </a:solidFill>
            </a:endParaRPr>
          </a:p>
        </p:txBody>
      </p:sp>
      <p:pic>
        <p:nvPicPr>
          <p:cNvPr id="4" name="Picture 2" descr="https://lh4.googleusercontent.com/6VAXGq8ORfu1HyOOFvWjJxYutr5tdWor3Rjd-KBtiarZTwnRuxihs6QPYA-gxiNCFCo0xrWJb2gsUKhhaXBQ3Li9XzokVqaNdPQGkdbFrVPej0mRKF0fMJ6YzDUYL38bbIe3e6cnhe4"/>
          <p:cNvPicPr>
            <a:picLocks noChangeAspect="1" noChangeArrowheads="1"/>
          </p:cNvPicPr>
          <p:nvPr/>
        </p:nvPicPr>
        <p:blipFill rotWithShape="1">
          <a:blip r:embed="rId3">
            <a:duotone>
              <a:prstClr val="black"/>
              <a:srgbClr val="660033">
                <a:tint val="45000"/>
                <a:satMod val="400000"/>
              </a:srgbClr>
            </a:duotone>
            <a:extLst>
              <a:ext uri="{28A0092B-C50C-407E-A947-70E740481C1C}">
                <a14:useLocalDpi xmlns:a14="http://schemas.microsoft.com/office/drawing/2010/main" val="0"/>
              </a:ext>
            </a:extLst>
          </a:blip>
          <a:srcRect t="73670"/>
          <a:stretch/>
        </p:blipFill>
        <p:spPr bwMode="auto">
          <a:xfrm>
            <a:off x="0" y="6281895"/>
            <a:ext cx="12192000" cy="576106"/>
          </a:xfrm>
          <a:prstGeom prst="rtTriangle">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p:nvPr/>
        </p:nvSpPr>
        <p:spPr>
          <a:xfrm>
            <a:off x="1543049" y="750140"/>
            <a:ext cx="9236075" cy="70802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A99A3"/>
              </a:buClr>
              <a:buSzPts val="4000"/>
              <a:buFont typeface="Arial Narrow"/>
              <a:buNone/>
            </a:pPr>
            <a:r>
              <a:rPr lang="en-US" sz="5000" b="1" i="0" u="none" strike="noStrike" cap="none" dirty="0" smtClean="0">
                <a:solidFill>
                  <a:srgbClr val="660033"/>
                </a:solidFill>
                <a:latin typeface="+mj-lt"/>
                <a:ea typeface="Arial Narrow"/>
                <a:cs typeface="Arial Narrow"/>
                <a:sym typeface="Arial Narrow"/>
              </a:rPr>
              <a:t>Referencias</a:t>
            </a:r>
            <a:r>
              <a:rPr lang="en-US" sz="5000" b="1" i="0" u="none" strike="noStrike" cap="none" dirty="0" smtClean="0">
                <a:solidFill>
                  <a:srgbClr val="2A99A3"/>
                </a:solidFill>
                <a:latin typeface="Arial Narrow"/>
                <a:ea typeface="Arial Narrow"/>
                <a:cs typeface="Arial Narrow"/>
                <a:sym typeface="Arial Narrow"/>
              </a:rPr>
              <a:t> </a:t>
            </a:r>
            <a:endParaRPr sz="5000" b="0" i="0" u="none" strike="noStrike" cap="none" dirty="0">
              <a:solidFill>
                <a:srgbClr val="000000"/>
              </a:solidFill>
              <a:sym typeface="Arial"/>
            </a:endParaRPr>
          </a:p>
        </p:txBody>
      </p:sp>
      <p:pic>
        <p:nvPicPr>
          <p:cNvPr id="238" name="Google Shape;238;p38" descr="Expotecnológica – Sitio de la IUPascual Bravo, dedicado a la ..."/>
          <p:cNvPicPr preferRelativeResize="0"/>
          <p:nvPr/>
        </p:nvPicPr>
        <p:blipFill rotWithShape="1">
          <a:blip r:embed="rId3">
            <a:alphaModFix/>
          </a:blip>
          <a:srcRect l="20263" r="19745"/>
          <a:stretch/>
        </p:blipFill>
        <p:spPr>
          <a:xfrm>
            <a:off x="10676128" y="210391"/>
            <a:ext cx="1385887" cy="893762"/>
          </a:xfrm>
          <a:prstGeom prst="rect">
            <a:avLst/>
          </a:prstGeom>
          <a:noFill/>
          <a:ln>
            <a:noFill/>
          </a:ln>
        </p:spPr>
      </p:pic>
      <p:sp>
        <p:nvSpPr>
          <p:cNvPr id="239" name="Google Shape;239;p38"/>
          <p:cNvSpPr txBox="1"/>
          <p:nvPr/>
        </p:nvSpPr>
        <p:spPr>
          <a:xfrm>
            <a:off x="777044" y="1643902"/>
            <a:ext cx="10768084" cy="4808571"/>
          </a:xfrm>
          <a:prstGeom prst="rect">
            <a:avLst/>
          </a:prstGeom>
          <a:noFill/>
          <a:ln>
            <a:noFill/>
          </a:ln>
        </p:spPr>
        <p:txBody>
          <a:bodyPr spcFirstLastPara="1" wrap="square" lIns="91425" tIns="91425" rIns="91425" bIns="91425" anchor="t" anchorCtr="0">
            <a:noAutofit/>
          </a:bodyPr>
          <a:lstStyle/>
          <a:p>
            <a:pPr marL="457200" lvl="0" indent="-355600">
              <a:buSzPts val="2000"/>
              <a:buFont typeface="Calibri"/>
              <a:buChar char="●"/>
            </a:pPr>
            <a:r>
              <a:rPr lang="es-MX" sz="2000" dirty="0">
                <a:latin typeface="Calibri"/>
                <a:ea typeface="Calibri"/>
                <a:cs typeface="Calibri"/>
                <a:sym typeface="Calibri"/>
              </a:rPr>
              <a:t>Instalador, E. (2021, 18 septiembre). ▷ Cómo instalar </a:t>
            </a:r>
            <a:r>
              <a:rPr lang="es-MX" sz="2000" dirty="0" err="1">
                <a:latin typeface="Calibri"/>
                <a:ea typeface="Calibri"/>
                <a:cs typeface="Calibri"/>
                <a:sym typeface="Calibri"/>
              </a:rPr>
              <a:t>CentOS</a:t>
            </a:r>
            <a:r>
              <a:rPr lang="es-MX" sz="2000" dirty="0">
                <a:latin typeface="Calibri"/>
                <a:ea typeface="Calibri"/>
                <a:cs typeface="Calibri"/>
                <a:sym typeface="Calibri"/>
              </a:rPr>
              <a:t> 8 en </a:t>
            </a:r>
            <a:r>
              <a:rPr lang="es-MX" sz="2000" dirty="0" err="1">
                <a:latin typeface="Calibri"/>
                <a:ea typeface="Calibri"/>
                <a:cs typeface="Calibri"/>
                <a:sym typeface="Calibri"/>
              </a:rPr>
              <a:t>VirtualBox</a:t>
            </a:r>
            <a:r>
              <a:rPr lang="es-MX" sz="2000" dirty="0">
                <a:latin typeface="Calibri"/>
                <a:ea typeface="Calibri"/>
                <a:cs typeface="Calibri"/>
                <a:sym typeface="Calibri"/>
              </a:rPr>
              <a:t> ✔️ [2021] Paso a paso. Cómo instalar. . . Recuperado 9</a:t>
            </a:r>
            <a:r>
              <a:rPr lang="es-MX" sz="2000" dirty="0" smtClean="0">
                <a:latin typeface="Calibri"/>
                <a:ea typeface="Calibri"/>
                <a:cs typeface="Calibri"/>
                <a:sym typeface="Calibri"/>
              </a:rPr>
              <a:t> </a:t>
            </a:r>
            <a:r>
              <a:rPr lang="es-MX" sz="2000" dirty="0">
                <a:latin typeface="Calibri"/>
                <a:ea typeface="Calibri"/>
                <a:cs typeface="Calibri"/>
                <a:sym typeface="Calibri"/>
              </a:rPr>
              <a:t>de octubre de 2021, de </a:t>
            </a:r>
            <a:r>
              <a:rPr lang="es-MX" sz="2000" dirty="0">
                <a:latin typeface="Calibri"/>
                <a:ea typeface="Calibri"/>
                <a:cs typeface="Calibri"/>
                <a:sym typeface="Calibri"/>
                <a:hlinkClick r:id="rId4"/>
              </a:rPr>
              <a:t>https://comoinstalar.me/como-instalar-centos-8-en-virtualbox</a:t>
            </a:r>
            <a:r>
              <a:rPr lang="es-MX" sz="2000" dirty="0" smtClean="0">
                <a:latin typeface="Calibri"/>
                <a:ea typeface="Calibri"/>
                <a:cs typeface="Calibri"/>
                <a:sym typeface="Calibri"/>
                <a:hlinkClick r:id="rId4"/>
              </a:rPr>
              <a:t>/</a:t>
            </a:r>
            <a:endParaRPr lang="es-MX" sz="2000" dirty="0" smtClean="0">
              <a:latin typeface="Calibri"/>
              <a:ea typeface="Calibri"/>
              <a:cs typeface="Calibri"/>
              <a:sym typeface="Calibri"/>
            </a:endParaRPr>
          </a:p>
          <a:p>
            <a:pPr marL="101600" lvl="0">
              <a:buSzPts val="2000"/>
            </a:pPr>
            <a:endParaRPr sz="2000" dirty="0" smtClean="0">
              <a:latin typeface="Calibri"/>
              <a:ea typeface="Calibri"/>
              <a:cs typeface="Calibri"/>
              <a:sym typeface="Calibri"/>
            </a:endParaRPr>
          </a:p>
          <a:p>
            <a:pPr marL="457200" lvl="0" indent="-355600">
              <a:buSzPts val="2000"/>
              <a:buFont typeface="Calibri"/>
              <a:buChar char="●"/>
            </a:pPr>
            <a:r>
              <a:rPr lang="pt-BR" sz="2000" dirty="0" err="1" smtClean="0">
                <a:latin typeface="Calibri"/>
                <a:ea typeface="Calibri"/>
                <a:cs typeface="Calibri"/>
                <a:sym typeface="Calibri"/>
              </a:rPr>
              <a:t>Platzi</a:t>
            </a:r>
            <a:r>
              <a:rPr lang="pt-BR" sz="2000" dirty="0">
                <a:latin typeface="Calibri"/>
                <a:ea typeface="Calibri"/>
                <a:cs typeface="Calibri"/>
                <a:sym typeface="Calibri"/>
              </a:rPr>
              <a:t>. (s. f.). Instalar </a:t>
            </a:r>
            <a:r>
              <a:rPr lang="pt-BR" sz="2000" dirty="0" err="1">
                <a:latin typeface="Calibri"/>
                <a:ea typeface="Calibri"/>
                <a:cs typeface="Calibri"/>
                <a:sym typeface="Calibri"/>
              </a:rPr>
              <a:t>wordpress</a:t>
            </a:r>
            <a:r>
              <a:rPr lang="pt-BR" sz="2000" dirty="0">
                <a:latin typeface="Calibri"/>
                <a:ea typeface="Calibri"/>
                <a:cs typeface="Calibri"/>
                <a:sym typeface="Calibri"/>
              </a:rPr>
              <a:t> usando </a:t>
            </a:r>
            <a:r>
              <a:rPr lang="pt-BR" sz="2000" dirty="0" err="1">
                <a:latin typeface="Calibri"/>
                <a:ea typeface="Calibri"/>
                <a:cs typeface="Calibri"/>
                <a:sym typeface="Calibri"/>
              </a:rPr>
              <a:t>docker</a:t>
            </a:r>
            <a:r>
              <a:rPr lang="pt-BR" sz="2000" dirty="0">
                <a:latin typeface="Calibri"/>
                <a:ea typeface="Calibri"/>
                <a:cs typeface="Calibri"/>
                <a:sym typeface="Calibri"/>
              </a:rPr>
              <a:t>. Instalar </a:t>
            </a:r>
            <a:r>
              <a:rPr lang="pt-BR" sz="2000" dirty="0" err="1">
                <a:latin typeface="Calibri"/>
                <a:ea typeface="Calibri"/>
                <a:cs typeface="Calibri"/>
                <a:sym typeface="Calibri"/>
              </a:rPr>
              <a:t>wordpress</a:t>
            </a:r>
            <a:r>
              <a:rPr lang="pt-BR" sz="2000" dirty="0">
                <a:latin typeface="Calibri"/>
                <a:ea typeface="Calibri"/>
                <a:cs typeface="Calibri"/>
                <a:sym typeface="Calibri"/>
              </a:rPr>
              <a:t> usando </a:t>
            </a:r>
            <a:r>
              <a:rPr lang="pt-BR" sz="2000" dirty="0" err="1">
                <a:latin typeface="Calibri"/>
                <a:ea typeface="Calibri"/>
                <a:cs typeface="Calibri"/>
                <a:sym typeface="Calibri"/>
              </a:rPr>
              <a:t>docker</a:t>
            </a:r>
            <a:r>
              <a:rPr lang="pt-BR" sz="2000" dirty="0">
                <a:latin typeface="Calibri"/>
                <a:ea typeface="Calibri"/>
                <a:cs typeface="Calibri"/>
                <a:sym typeface="Calibri"/>
              </a:rPr>
              <a:t>. Recuperado </a:t>
            </a:r>
            <a:r>
              <a:rPr lang="pt-BR" sz="2000" dirty="0" smtClean="0">
                <a:latin typeface="Calibri"/>
                <a:ea typeface="Calibri"/>
                <a:cs typeface="Calibri"/>
                <a:sym typeface="Calibri"/>
              </a:rPr>
              <a:t>10 </a:t>
            </a:r>
            <a:r>
              <a:rPr lang="pt-BR" sz="2000" dirty="0">
                <a:latin typeface="Calibri"/>
                <a:ea typeface="Calibri"/>
                <a:cs typeface="Calibri"/>
                <a:sym typeface="Calibri"/>
              </a:rPr>
              <a:t>de </a:t>
            </a:r>
            <a:r>
              <a:rPr lang="pt-BR" sz="2000" dirty="0" err="1" smtClean="0">
                <a:latin typeface="Calibri"/>
                <a:ea typeface="Calibri"/>
                <a:cs typeface="Calibri"/>
                <a:sym typeface="Calibri"/>
              </a:rPr>
              <a:t>octubre</a:t>
            </a:r>
            <a:r>
              <a:rPr lang="pt-BR" sz="2000" dirty="0" smtClean="0">
                <a:latin typeface="Calibri"/>
                <a:ea typeface="Calibri"/>
                <a:cs typeface="Calibri"/>
                <a:sym typeface="Calibri"/>
              </a:rPr>
              <a:t> </a:t>
            </a:r>
            <a:r>
              <a:rPr lang="pt-BR" sz="2000" dirty="0">
                <a:latin typeface="Calibri"/>
                <a:ea typeface="Calibri"/>
                <a:cs typeface="Calibri"/>
                <a:sym typeface="Calibri"/>
              </a:rPr>
              <a:t>de 2021, de </a:t>
            </a:r>
            <a:r>
              <a:rPr lang="pt-BR" sz="2000" dirty="0">
                <a:latin typeface="Calibri"/>
                <a:ea typeface="Calibri"/>
                <a:cs typeface="Calibri"/>
                <a:sym typeface="Calibri"/>
                <a:hlinkClick r:id="rId5"/>
              </a:rPr>
              <a:t>https://platzi.com/tutoriales/1812-fundamentos-wordpress/4877-instalar-wordpress-usando-docker</a:t>
            </a:r>
            <a:r>
              <a:rPr lang="pt-BR" sz="2000" dirty="0" smtClean="0">
                <a:latin typeface="Calibri"/>
                <a:ea typeface="Calibri"/>
                <a:cs typeface="Calibri"/>
                <a:sym typeface="Calibri"/>
                <a:hlinkClick r:id="rId5"/>
              </a:rPr>
              <a:t>/</a:t>
            </a:r>
            <a:endParaRPr lang="pt-BR" sz="2000" dirty="0" smtClean="0">
              <a:latin typeface="Calibri"/>
              <a:ea typeface="Calibri"/>
              <a:cs typeface="Calibri"/>
              <a:sym typeface="Calibri"/>
            </a:endParaRPr>
          </a:p>
          <a:p>
            <a:pPr marL="101600" lvl="0">
              <a:buSzPts val="2000"/>
            </a:pPr>
            <a:endParaRPr sz="2000" dirty="0" smtClean="0">
              <a:latin typeface="Calibri"/>
              <a:ea typeface="Calibri"/>
              <a:cs typeface="Calibri"/>
              <a:sym typeface="Calibri"/>
            </a:endParaRPr>
          </a:p>
          <a:p>
            <a:pPr marL="457200" lvl="0" indent="-355600">
              <a:buSzPts val="2000"/>
              <a:buFont typeface="Calibri"/>
              <a:buChar char="●"/>
            </a:pPr>
            <a:r>
              <a:rPr lang="en-US" sz="2000" dirty="0" err="1">
                <a:latin typeface="Calibri"/>
                <a:ea typeface="Calibri"/>
                <a:cs typeface="Calibri"/>
                <a:sym typeface="Calibri"/>
              </a:rPr>
              <a:t>Conceptos</a:t>
            </a:r>
            <a:r>
              <a:rPr lang="en-US" sz="2000" dirty="0">
                <a:latin typeface="Calibri"/>
                <a:ea typeface="Calibri"/>
                <a:cs typeface="Calibri"/>
                <a:sym typeface="Calibri"/>
              </a:rPr>
              <a:t> </a:t>
            </a:r>
            <a:r>
              <a:rPr lang="en-US" sz="2000" dirty="0" err="1">
                <a:latin typeface="Calibri"/>
                <a:ea typeface="Calibri"/>
                <a:cs typeface="Calibri"/>
                <a:sym typeface="Calibri"/>
              </a:rPr>
              <a:t>básicos</a:t>
            </a:r>
            <a:r>
              <a:rPr lang="en-US" sz="2000" dirty="0">
                <a:latin typeface="Calibri"/>
                <a:ea typeface="Calibri"/>
                <a:cs typeface="Calibri"/>
                <a:sym typeface="Calibri"/>
              </a:rPr>
              <a:t> de HTML - </a:t>
            </a:r>
            <a:r>
              <a:rPr lang="en-US" sz="2000" dirty="0" err="1">
                <a:latin typeface="Calibri"/>
                <a:ea typeface="Calibri"/>
                <a:cs typeface="Calibri"/>
                <a:sym typeface="Calibri"/>
              </a:rPr>
              <a:t>Aprende</a:t>
            </a:r>
            <a:r>
              <a:rPr lang="en-US" sz="2000" dirty="0">
                <a:latin typeface="Calibri"/>
                <a:ea typeface="Calibri"/>
                <a:cs typeface="Calibri"/>
                <a:sym typeface="Calibri"/>
              </a:rPr>
              <a:t> </a:t>
            </a:r>
            <a:r>
              <a:rPr lang="en-US" sz="2000" dirty="0" err="1">
                <a:latin typeface="Calibri"/>
                <a:ea typeface="Calibri"/>
                <a:cs typeface="Calibri"/>
                <a:sym typeface="Calibri"/>
              </a:rPr>
              <a:t>sobre</a:t>
            </a:r>
            <a:r>
              <a:rPr lang="en-US" sz="2000" dirty="0">
                <a:latin typeface="Calibri"/>
                <a:ea typeface="Calibri"/>
                <a:cs typeface="Calibri"/>
                <a:sym typeface="Calibri"/>
              </a:rPr>
              <a:t> </a:t>
            </a:r>
            <a:r>
              <a:rPr lang="en-US" sz="2000" dirty="0" err="1">
                <a:latin typeface="Calibri"/>
                <a:ea typeface="Calibri"/>
                <a:cs typeface="Calibri"/>
                <a:sym typeface="Calibri"/>
              </a:rPr>
              <a:t>desarrollo</a:t>
            </a:r>
            <a:r>
              <a:rPr lang="en-US" sz="2000" dirty="0">
                <a:latin typeface="Calibri"/>
                <a:ea typeface="Calibri"/>
                <a:cs typeface="Calibri"/>
                <a:sym typeface="Calibri"/>
              </a:rPr>
              <a:t> web | MDN. (s. f.). </a:t>
            </a:r>
            <a:r>
              <a:rPr lang="en-US" sz="2000" dirty="0" err="1">
                <a:latin typeface="Calibri"/>
                <a:ea typeface="Calibri"/>
                <a:cs typeface="Calibri"/>
                <a:sym typeface="Calibri"/>
              </a:rPr>
              <a:t>Conceptos</a:t>
            </a:r>
            <a:r>
              <a:rPr lang="en-US" sz="2000" dirty="0">
                <a:latin typeface="Calibri"/>
                <a:ea typeface="Calibri"/>
                <a:cs typeface="Calibri"/>
                <a:sym typeface="Calibri"/>
              </a:rPr>
              <a:t> </a:t>
            </a:r>
            <a:r>
              <a:rPr lang="en-US" sz="2000" dirty="0" err="1">
                <a:latin typeface="Calibri"/>
                <a:ea typeface="Calibri"/>
                <a:cs typeface="Calibri"/>
                <a:sym typeface="Calibri"/>
              </a:rPr>
              <a:t>Básicos</a:t>
            </a:r>
            <a:r>
              <a:rPr lang="en-US" sz="2000" dirty="0">
                <a:latin typeface="Calibri"/>
                <a:ea typeface="Calibri"/>
                <a:cs typeface="Calibri"/>
                <a:sym typeface="Calibri"/>
              </a:rPr>
              <a:t> de HTML. </a:t>
            </a:r>
            <a:r>
              <a:rPr lang="en-US" sz="2000" dirty="0" err="1">
                <a:latin typeface="Calibri"/>
                <a:ea typeface="Calibri"/>
                <a:cs typeface="Calibri"/>
                <a:sym typeface="Calibri"/>
              </a:rPr>
              <a:t>Recuperado</a:t>
            </a:r>
            <a:r>
              <a:rPr lang="en-US" sz="2000" dirty="0">
                <a:latin typeface="Calibri"/>
                <a:ea typeface="Calibri"/>
                <a:cs typeface="Calibri"/>
                <a:sym typeface="Calibri"/>
              </a:rPr>
              <a:t> </a:t>
            </a:r>
            <a:r>
              <a:rPr lang="en-US" sz="2000" dirty="0" smtClean="0">
                <a:latin typeface="Calibri"/>
                <a:ea typeface="Calibri"/>
                <a:cs typeface="Calibri"/>
                <a:sym typeface="Calibri"/>
              </a:rPr>
              <a:t>12 </a:t>
            </a:r>
            <a:r>
              <a:rPr lang="en-US" sz="2000" dirty="0">
                <a:latin typeface="Calibri"/>
                <a:ea typeface="Calibri"/>
                <a:cs typeface="Calibri"/>
                <a:sym typeface="Calibri"/>
              </a:rPr>
              <a:t>de </a:t>
            </a:r>
            <a:r>
              <a:rPr lang="en-US" sz="2000" dirty="0" err="1">
                <a:latin typeface="Calibri"/>
                <a:ea typeface="Calibri"/>
                <a:cs typeface="Calibri"/>
                <a:sym typeface="Calibri"/>
              </a:rPr>
              <a:t>octubre</a:t>
            </a:r>
            <a:r>
              <a:rPr lang="en-US" sz="2000" dirty="0">
                <a:latin typeface="Calibri"/>
                <a:ea typeface="Calibri"/>
                <a:cs typeface="Calibri"/>
                <a:sym typeface="Calibri"/>
              </a:rPr>
              <a:t> de 2021, de </a:t>
            </a:r>
            <a:r>
              <a:rPr lang="en-US" sz="2000" dirty="0">
                <a:latin typeface="Calibri"/>
                <a:ea typeface="Calibri"/>
                <a:cs typeface="Calibri"/>
                <a:sym typeface="Calibri"/>
                <a:hlinkClick r:id="rId6"/>
              </a:rPr>
              <a:t>https://</a:t>
            </a:r>
            <a:r>
              <a:rPr lang="en-US" sz="2000" dirty="0" smtClean="0">
                <a:latin typeface="Calibri"/>
                <a:ea typeface="Calibri"/>
                <a:cs typeface="Calibri"/>
                <a:sym typeface="Calibri"/>
                <a:hlinkClick r:id="rId6"/>
              </a:rPr>
              <a:t>developer.mozilla.org/es/docs/Learn/Getting_started_with_the_web/HTML_basics</a:t>
            </a:r>
            <a:endParaRPr lang="en-US" sz="2000" dirty="0" smtClean="0">
              <a:latin typeface="Calibri"/>
              <a:ea typeface="Calibri"/>
              <a:cs typeface="Calibri"/>
              <a:sym typeface="Calibri"/>
            </a:endParaRPr>
          </a:p>
          <a:p>
            <a:pPr marL="101600" lvl="0">
              <a:buSzPts val="2000"/>
            </a:pPr>
            <a:endParaRPr sz="2000" dirty="0" smtClean="0">
              <a:latin typeface="Calibri"/>
              <a:ea typeface="Calibri"/>
              <a:cs typeface="Calibri"/>
              <a:sym typeface="Calibri"/>
            </a:endParaRPr>
          </a:p>
          <a:p>
            <a:pPr marL="457200" lvl="0" indent="-355600">
              <a:buSzPts val="2000"/>
              <a:buFont typeface="Calibri"/>
              <a:buChar char="●"/>
            </a:pPr>
            <a:r>
              <a:rPr lang="es-MX" sz="2000" dirty="0">
                <a:latin typeface="Calibri"/>
                <a:ea typeface="Calibri"/>
                <a:cs typeface="Calibri"/>
                <a:sym typeface="Calibri"/>
              </a:rPr>
              <a:t>von </a:t>
            </a:r>
            <a:r>
              <a:rPr lang="es-MX" sz="2000" dirty="0" err="1">
                <a:latin typeface="Calibri"/>
                <a:ea typeface="Calibri"/>
                <a:cs typeface="Calibri"/>
                <a:sym typeface="Calibri"/>
              </a:rPr>
              <a:t>Schmeling</a:t>
            </a:r>
            <a:r>
              <a:rPr lang="es-MX" sz="2000" dirty="0">
                <a:latin typeface="Calibri"/>
                <a:ea typeface="Calibri"/>
                <a:cs typeface="Calibri"/>
                <a:sym typeface="Calibri"/>
              </a:rPr>
              <a:t>, J. G., &amp; von </a:t>
            </a:r>
            <a:r>
              <a:rPr lang="es-MX" sz="2000" dirty="0" err="1">
                <a:latin typeface="Calibri"/>
                <a:ea typeface="Calibri"/>
                <a:cs typeface="Calibri"/>
                <a:sym typeface="Calibri"/>
              </a:rPr>
              <a:t>Schmeling</a:t>
            </a:r>
            <a:r>
              <a:rPr lang="es-MX" sz="2000" dirty="0">
                <a:latin typeface="Calibri"/>
                <a:ea typeface="Calibri"/>
                <a:cs typeface="Calibri"/>
                <a:sym typeface="Calibri"/>
              </a:rPr>
              <a:t>, J. G. (s. f.). Proyectos Beta. Ejecutar script al inicio en </a:t>
            </a:r>
            <a:r>
              <a:rPr lang="es-MX" sz="2000" dirty="0" err="1">
                <a:latin typeface="Calibri"/>
                <a:ea typeface="Calibri"/>
                <a:cs typeface="Calibri"/>
                <a:sym typeface="Calibri"/>
              </a:rPr>
              <a:t>CentOS</a:t>
            </a:r>
            <a:r>
              <a:rPr lang="es-MX" sz="2000" dirty="0">
                <a:latin typeface="Calibri"/>
                <a:ea typeface="Calibri"/>
                <a:cs typeface="Calibri"/>
                <a:sym typeface="Calibri"/>
              </a:rPr>
              <a:t> 7. Recuperado 16 de octubre de 2021, de </a:t>
            </a:r>
            <a:r>
              <a:rPr lang="es-MX" sz="2000" dirty="0">
                <a:latin typeface="Calibri"/>
                <a:ea typeface="Calibri"/>
                <a:cs typeface="Calibri"/>
                <a:sym typeface="Calibri"/>
                <a:hlinkClick r:id="rId7"/>
              </a:rPr>
              <a:t>https://proyectosbeta.net/2017/07/ejecutar-script-al-inicio-en-centos-7</a:t>
            </a:r>
            <a:r>
              <a:rPr lang="es-MX" sz="2000" dirty="0" smtClean="0">
                <a:latin typeface="Calibri"/>
                <a:ea typeface="Calibri"/>
                <a:cs typeface="Calibri"/>
                <a:sym typeface="Calibri"/>
                <a:hlinkClick r:id="rId7"/>
              </a:rPr>
              <a:t>/</a:t>
            </a:r>
            <a:endParaRPr lang="es-MX" sz="2000" dirty="0" smtClean="0">
              <a:latin typeface="Calibri"/>
              <a:ea typeface="Calibri"/>
              <a:cs typeface="Calibri"/>
              <a:sym typeface="Calibri"/>
            </a:endParaRPr>
          </a:p>
          <a:p>
            <a:pPr marL="101600" lvl="0">
              <a:buSzPts val="2000"/>
            </a:pPr>
            <a:endParaRPr sz="2000" dirty="0" smtClean="0">
              <a:latin typeface="Calibri"/>
              <a:ea typeface="Calibri"/>
              <a:cs typeface="Calibri"/>
              <a:sym typeface="Calibri"/>
            </a:endParaRPr>
          </a:p>
          <a:p>
            <a:pPr marL="0" lvl="0" indent="0" algn="l" rtl="0">
              <a:spcBef>
                <a:spcPts val="0"/>
              </a:spcBef>
              <a:spcAft>
                <a:spcPts val="0"/>
              </a:spcAft>
              <a:buNone/>
            </a:pPr>
            <a:endParaRPr sz="2000" dirty="0">
              <a:latin typeface="Calibri"/>
              <a:ea typeface="Calibri"/>
              <a:cs typeface="Calibri"/>
              <a:sym typeface="Calibri"/>
            </a:endParaRPr>
          </a:p>
          <a:p>
            <a:pPr marL="0" lvl="0" indent="0" algn="l" rtl="0">
              <a:spcBef>
                <a:spcPts val="0"/>
              </a:spcBef>
              <a:spcAft>
                <a:spcPts val="0"/>
              </a:spcAft>
              <a:buNone/>
            </a:pPr>
            <a:r>
              <a:rPr lang="en-US" sz="2000" dirty="0">
                <a:latin typeface="Calibri"/>
                <a:ea typeface="Calibri"/>
                <a:cs typeface="Calibri"/>
                <a:sym typeface="Calibri"/>
              </a:rPr>
              <a:t> </a:t>
            </a:r>
            <a:endParaRPr sz="2000" dirty="0">
              <a:latin typeface="Calibri"/>
              <a:ea typeface="Calibri"/>
              <a:cs typeface="Calibri"/>
              <a:sym typeface="Calibri"/>
            </a:endParaRPr>
          </a:p>
          <a:p>
            <a:pPr marL="0" lvl="0" indent="0" algn="l" rtl="0">
              <a:spcBef>
                <a:spcPts val="0"/>
              </a:spcBef>
              <a:spcAft>
                <a:spcPts val="0"/>
              </a:spcAft>
              <a:buNone/>
            </a:pPr>
            <a:endParaRPr sz="2000" dirty="0">
              <a:latin typeface="Calibri"/>
              <a:ea typeface="Calibri"/>
              <a:cs typeface="Calibri"/>
              <a:sym typeface="Calibri"/>
            </a:endParaRPr>
          </a:p>
          <a:p>
            <a:pPr marL="0" lvl="0" indent="0" algn="l" rtl="0">
              <a:spcBef>
                <a:spcPts val="0"/>
              </a:spcBef>
              <a:spcAft>
                <a:spcPts val="0"/>
              </a:spcAft>
              <a:buNone/>
            </a:pPr>
            <a:endParaRPr sz="2000" dirty="0">
              <a:latin typeface="Calibri"/>
              <a:ea typeface="Calibri"/>
              <a:cs typeface="Calibri"/>
              <a:sym typeface="Calibri"/>
            </a:endParaRPr>
          </a:p>
          <a:p>
            <a:pPr marL="0" lvl="0" indent="0" algn="l" rtl="0">
              <a:spcBef>
                <a:spcPts val="0"/>
              </a:spcBef>
              <a:spcAft>
                <a:spcPts val="0"/>
              </a:spcAft>
              <a:buNone/>
            </a:pPr>
            <a:endParaRPr sz="2000" dirty="0">
              <a:latin typeface="Calibri"/>
              <a:ea typeface="Calibri"/>
              <a:cs typeface="Calibri"/>
              <a:sym typeface="Calibri"/>
            </a:endParaRPr>
          </a:p>
          <a:p>
            <a:pPr marL="0" lvl="0" indent="0" algn="l" rtl="0">
              <a:spcBef>
                <a:spcPts val="0"/>
              </a:spcBef>
              <a:spcAft>
                <a:spcPts val="0"/>
              </a:spcAft>
              <a:buNone/>
            </a:pPr>
            <a:endParaRPr sz="2000" dirty="0">
              <a:latin typeface="Calibri"/>
              <a:ea typeface="Calibri"/>
              <a:cs typeface="Calibri"/>
              <a:sym typeface="Calibri"/>
            </a:endParaRPr>
          </a:p>
        </p:txBody>
      </p:sp>
      <p:pic>
        <p:nvPicPr>
          <p:cNvPr id="5" name="Picture 2" descr="https://lh4.googleusercontent.com/6VAXGq8ORfu1HyOOFvWjJxYutr5tdWor3Rjd-KBtiarZTwnRuxihs6QPYA-gxiNCFCo0xrWJb2gsUKhhaXBQ3Li9XzokVqaNdPQGkdbFrVPej0mRKF0fMJ6YzDUYL38bbIe3e6cnhe4"/>
          <p:cNvPicPr>
            <a:picLocks noChangeAspect="1" noChangeArrowheads="1"/>
          </p:cNvPicPr>
          <p:nvPr/>
        </p:nvPicPr>
        <p:blipFill rotWithShape="1">
          <a:blip r:embed="rId8">
            <a:duotone>
              <a:prstClr val="black"/>
              <a:srgbClr val="660033">
                <a:tint val="45000"/>
                <a:satMod val="400000"/>
              </a:srgbClr>
            </a:duotone>
            <a:extLst>
              <a:ext uri="{28A0092B-C50C-407E-A947-70E740481C1C}">
                <a14:useLocalDpi xmlns:a14="http://schemas.microsoft.com/office/drawing/2010/main" val="0"/>
              </a:ext>
            </a:extLst>
          </a:blip>
          <a:srcRect t="73670"/>
          <a:stretch/>
        </p:blipFill>
        <p:spPr bwMode="auto">
          <a:xfrm>
            <a:off x="0" y="6281895"/>
            <a:ext cx="12192000" cy="576106"/>
          </a:xfrm>
          <a:prstGeom prst="rtTriangle">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3"/>
        <p:cNvGrpSpPr/>
        <p:nvPr/>
      </p:nvGrpSpPr>
      <p:grpSpPr>
        <a:xfrm>
          <a:off x="0" y="0"/>
          <a:ext cx="0" cy="0"/>
          <a:chOff x="0" y="0"/>
          <a:chExt cx="0" cy="0"/>
        </a:xfrm>
      </p:grpSpPr>
      <p:sp>
        <p:nvSpPr>
          <p:cNvPr id="244" name="Google Shape;244;p39"/>
          <p:cNvSpPr txBox="1"/>
          <p:nvPr/>
        </p:nvSpPr>
        <p:spPr>
          <a:xfrm>
            <a:off x="1373187" y="4724400"/>
            <a:ext cx="5326062" cy="522287"/>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FFFFFF"/>
              </a:buClr>
              <a:buSzPts val="2800"/>
              <a:buFont typeface="Calibri"/>
              <a:buNone/>
            </a:pPr>
            <a:r>
              <a:rPr lang="en-US" sz="2800" b="1" i="0" u="none" strike="noStrike" cap="none">
                <a:solidFill>
                  <a:srgbClr val="FFFFFF"/>
                </a:solidFill>
                <a:latin typeface="Calibri"/>
                <a:ea typeface="Calibri"/>
                <a:cs typeface="Calibri"/>
                <a:sym typeface="Calibri"/>
              </a:rPr>
              <a:t>Nombres y Apellidos</a:t>
            </a:r>
            <a:endParaRPr sz="1400" b="0" i="0" u="none" strike="noStrike" cap="none">
              <a:solidFill>
                <a:srgbClr val="000000"/>
              </a:solidFill>
              <a:latin typeface="Arial"/>
              <a:ea typeface="Arial"/>
              <a:cs typeface="Arial"/>
              <a:sym typeface="Arial"/>
            </a:endParaRPr>
          </a:p>
        </p:txBody>
      </p:sp>
      <p:sp>
        <p:nvSpPr>
          <p:cNvPr id="245" name="Google Shape;245;p39"/>
          <p:cNvSpPr txBox="1"/>
          <p:nvPr/>
        </p:nvSpPr>
        <p:spPr>
          <a:xfrm>
            <a:off x="1373187" y="5102225"/>
            <a:ext cx="5326062" cy="4000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FFFFFF"/>
              </a:buClr>
              <a:buSzPts val="2000"/>
              <a:buFont typeface="Calibri"/>
              <a:buNone/>
            </a:pPr>
            <a:r>
              <a:rPr lang="en-US" sz="2000" b="0" i="0" u="none" strike="noStrike" cap="none">
                <a:solidFill>
                  <a:srgbClr val="FFFFFF"/>
                </a:solidFill>
                <a:latin typeface="Calibri"/>
                <a:ea typeface="Calibri"/>
                <a:cs typeface="Calibri"/>
                <a:sym typeface="Calibri"/>
              </a:rPr>
              <a:t>Dependencia</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7"/>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5"/>
        <p:cNvGrpSpPr/>
        <p:nvPr/>
      </p:nvGrpSpPr>
      <p:grpSpPr>
        <a:xfrm>
          <a:off x="0" y="0"/>
          <a:ext cx="0" cy="0"/>
          <a:chOff x="0" y="0"/>
          <a:chExt cx="0" cy="0"/>
        </a:xfrm>
      </p:grpSpPr>
      <p:sp>
        <p:nvSpPr>
          <p:cNvPr id="176" name="Google Shape;176;p28"/>
          <p:cNvSpPr txBox="1"/>
          <p:nvPr/>
        </p:nvSpPr>
        <p:spPr>
          <a:xfrm>
            <a:off x="620550" y="1040700"/>
            <a:ext cx="10950900" cy="193451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8000"/>
              <a:buFont typeface="Calibri"/>
              <a:buNone/>
            </a:pPr>
            <a:r>
              <a:rPr lang="en-US" sz="7400" b="1" dirty="0">
                <a:solidFill>
                  <a:schemeClr val="lt1"/>
                </a:solidFill>
                <a:latin typeface="Calibri"/>
                <a:ea typeface="Calibri"/>
                <a:cs typeface="Calibri"/>
                <a:sym typeface="Calibri"/>
              </a:rPr>
              <a:t> </a:t>
            </a:r>
            <a:r>
              <a:rPr lang="es-MX" sz="8000" b="1" dirty="0" smtClean="0">
                <a:solidFill>
                  <a:srgbClr val="FFFFFF"/>
                </a:solidFill>
              </a:rPr>
              <a:t>CASMUBA</a:t>
            </a:r>
            <a:endParaRPr sz="8000" b="1" i="0" u="none" strike="noStrike" cap="none" dirty="0">
              <a:solidFill>
                <a:srgbClr val="FFFFFF"/>
              </a:solidFill>
            </a:endParaRPr>
          </a:p>
        </p:txBody>
      </p:sp>
      <p:sp>
        <p:nvSpPr>
          <p:cNvPr id="177" name="Google Shape;177;p28"/>
          <p:cNvSpPr txBox="1"/>
          <p:nvPr/>
        </p:nvSpPr>
        <p:spPr>
          <a:xfrm>
            <a:off x="1150324" y="3267850"/>
            <a:ext cx="6924900" cy="2031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s-CO" sz="3300" b="1" dirty="0" smtClean="0">
                <a:solidFill>
                  <a:srgbClr val="FFD966"/>
                </a:solidFill>
              </a:rPr>
              <a:t>Caterin Martínez Badillo</a:t>
            </a:r>
          </a:p>
          <a:p>
            <a:pPr marL="0" lvl="0" indent="0" algn="l" rtl="0">
              <a:spcBef>
                <a:spcPts val="0"/>
              </a:spcBef>
              <a:spcAft>
                <a:spcPts val="0"/>
              </a:spcAft>
              <a:buNone/>
            </a:pPr>
            <a:endParaRPr sz="3300" b="1" dirty="0">
              <a:solidFill>
                <a:srgbClr val="FFD966"/>
              </a:solidFill>
            </a:endParaRPr>
          </a:p>
          <a:p>
            <a:pPr marL="0" marR="0" lvl="0" indent="0" algn="l" rtl="0">
              <a:lnSpc>
                <a:spcPct val="100000"/>
              </a:lnSpc>
              <a:spcBef>
                <a:spcPts val="0"/>
              </a:spcBef>
              <a:spcAft>
                <a:spcPts val="0"/>
              </a:spcAft>
              <a:buClr>
                <a:srgbClr val="FFD966"/>
              </a:buClr>
              <a:buSzPts val="5400"/>
              <a:buFont typeface="Calibri"/>
              <a:buNone/>
            </a:pPr>
            <a:r>
              <a:rPr lang="en-US" sz="3200" b="1" dirty="0">
                <a:solidFill>
                  <a:srgbClr val="FFD966"/>
                </a:solidFill>
              </a:rPr>
              <a:t> </a:t>
            </a:r>
            <a:endParaRPr sz="3200" b="1" dirty="0">
              <a:solidFill>
                <a:srgbClr val="FFD966"/>
              </a:solidFill>
            </a:endParaRPr>
          </a:p>
          <a:p>
            <a:pPr marL="0" marR="0" lvl="0" indent="0" algn="l" rtl="0">
              <a:lnSpc>
                <a:spcPct val="100000"/>
              </a:lnSpc>
              <a:spcBef>
                <a:spcPts val="0"/>
              </a:spcBef>
              <a:spcAft>
                <a:spcPts val="0"/>
              </a:spcAft>
              <a:buClr>
                <a:srgbClr val="FFD966"/>
              </a:buClr>
              <a:buSzPts val="5400"/>
              <a:buFont typeface="Calibri"/>
              <a:buNone/>
            </a:pPr>
            <a:endParaRPr sz="2400" b="1" dirty="0">
              <a:solidFill>
                <a:srgbClr val="FFD966"/>
              </a:solidFill>
            </a:endParaRPr>
          </a:p>
        </p:txBody>
      </p:sp>
      <p:sp>
        <p:nvSpPr>
          <p:cNvPr id="178" name="Google Shape;178;p28"/>
          <p:cNvSpPr txBox="1"/>
          <p:nvPr/>
        </p:nvSpPr>
        <p:spPr>
          <a:xfrm>
            <a:off x="874800" y="5029957"/>
            <a:ext cx="11317200" cy="2031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2400"/>
              <a:buFont typeface="Calibri"/>
              <a:buNone/>
            </a:pPr>
            <a:r>
              <a:rPr lang="es-CO" sz="2600" b="1" i="0" u="none" strike="noStrike" cap="none" dirty="0" smtClean="0">
                <a:solidFill>
                  <a:schemeClr val="lt1"/>
                </a:solidFill>
                <a:latin typeface="Calibri"/>
                <a:ea typeface="Calibri"/>
                <a:cs typeface="Calibri"/>
                <a:sym typeface="Calibri"/>
              </a:rPr>
              <a:t>I</a:t>
            </a:r>
            <a:r>
              <a:rPr lang="es-CO" sz="2800" b="1" i="0" u="none" strike="noStrike" cap="none" dirty="0" smtClean="0">
                <a:solidFill>
                  <a:schemeClr val="lt1"/>
                </a:solidFill>
                <a:latin typeface="Calibri"/>
                <a:ea typeface="Calibri"/>
                <a:cs typeface="Calibri"/>
                <a:sym typeface="Calibri"/>
              </a:rPr>
              <a:t>nstitución Educativa</a:t>
            </a:r>
            <a:r>
              <a:rPr lang="es-CO" sz="2800" b="1" dirty="0" smtClean="0">
                <a:solidFill>
                  <a:srgbClr val="FF0000"/>
                </a:solidFill>
                <a:latin typeface="Calibri"/>
                <a:ea typeface="Calibri"/>
                <a:cs typeface="Calibri"/>
                <a:sym typeface="Calibri"/>
              </a:rPr>
              <a:t> Inem José Félix de Restrepo</a:t>
            </a:r>
            <a:endParaRPr lang="es-CO" sz="3000" b="1" i="0" u="none" strike="noStrike" cap="none" dirty="0" smtClean="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lt1"/>
              </a:buClr>
              <a:buSzPts val="2400"/>
              <a:buFont typeface="Calibri"/>
              <a:buNone/>
            </a:pPr>
            <a:r>
              <a:rPr lang="es-CO" sz="2800" b="1" i="0" u="none" strike="noStrike" cap="none" dirty="0" smtClean="0">
                <a:solidFill>
                  <a:schemeClr val="lt1"/>
                </a:solidFill>
                <a:latin typeface="Calibri"/>
                <a:ea typeface="Calibri"/>
                <a:cs typeface="Calibri"/>
                <a:sym typeface="Calibri"/>
              </a:rPr>
              <a:t>Programa de formación:</a:t>
            </a:r>
            <a:r>
              <a:rPr lang="es-CO" sz="2800" b="1" i="0" u="none" strike="noStrike" cap="none" dirty="0" smtClean="0">
                <a:solidFill>
                  <a:srgbClr val="FF0000"/>
                </a:solidFill>
                <a:latin typeface="Calibri"/>
                <a:ea typeface="Calibri"/>
                <a:cs typeface="Calibri"/>
                <a:sym typeface="Calibri"/>
              </a:rPr>
              <a:t> </a:t>
            </a:r>
            <a:r>
              <a:rPr lang="es-CO" sz="2800" b="1" dirty="0" smtClean="0">
                <a:solidFill>
                  <a:srgbClr val="FF0000"/>
                </a:solidFill>
                <a:latin typeface="Calibri"/>
                <a:ea typeface="Calibri"/>
                <a:cs typeface="Calibri"/>
                <a:sym typeface="Calibri"/>
              </a:rPr>
              <a:t>Proyecto Integrado de Aula (PIA)</a:t>
            </a:r>
            <a:endParaRPr lang="es-CO" sz="1800" b="0" i="0" u="none" strike="noStrike" cap="none" dirty="0" smtClean="0">
              <a:solidFill>
                <a:srgbClr val="000000"/>
              </a:solidFill>
              <a:sym typeface="Arial"/>
            </a:endParaRPr>
          </a:p>
          <a:p>
            <a:pPr marL="0" marR="0" lvl="0" indent="0" algn="ctr" rtl="0">
              <a:lnSpc>
                <a:spcPct val="100000"/>
              </a:lnSpc>
              <a:spcBef>
                <a:spcPts val="0"/>
              </a:spcBef>
              <a:spcAft>
                <a:spcPts val="0"/>
              </a:spcAft>
              <a:buClr>
                <a:schemeClr val="lt1"/>
              </a:buClr>
              <a:buSzPts val="2400"/>
              <a:buFont typeface="Calibri"/>
              <a:buNone/>
            </a:pPr>
            <a:r>
              <a:rPr lang="es-CO" sz="2800" b="1" i="0" u="none" strike="noStrike" cap="none" dirty="0" smtClean="0">
                <a:solidFill>
                  <a:schemeClr val="lt1"/>
                </a:solidFill>
                <a:latin typeface="Calibri"/>
                <a:ea typeface="Calibri"/>
                <a:cs typeface="Calibri"/>
                <a:sym typeface="Calibri"/>
              </a:rPr>
              <a:t>Grado: </a:t>
            </a:r>
            <a:r>
              <a:rPr lang="es-CO" sz="2800" b="1" dirty="0" smtClean="0">
                <a:solidFill>
                  <a:srgbClr val="FF0000"/>
                </a:solidFill>
                <a:latin typeface="Calibri"/>
                <a:ea typeface="Calibri"/>
                <a:cs typeface="Calibri"/>
                <a:sym typeface="Calibri"/>
              </a:rPr>
              <a:t>11</a:t>
            </a:r>
            <a:r>
              <a:rPr lang="es-CO" sz="2800" b="1" i="0" u="none" strike="noStrike" cap="none" dirty="0" smtClean="0">
                <a:solidFill>
                  <a:schemeClr val="lt1"/>
                </a:solidFill>
                <a:latin typeface="Calibri"/>
                <a:ea typeface="Calibri"/>
                <a:cs typeface="Calibri"/>
                <a:sym typeface="Calibri"/>
              </a:rPr>
              <a:t>°</a:t>
            </a:r>
            <a:endParaRPr lang="es-CO" sz="1800" b="0" i="0" u="none" strike="noStrike" cap="none" dirty="0">
              <a:solidFill>
                <a:srgbClr val="000000"/>
              </a:solidFill>
              <a:sym typeface="Aria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9"/>
          <p:cNvSpPr txBox="1"/>
          <p:nvPr/>
        </p:nvSpPr>
        <p:spPr>
          <a:xfrm>
            <a:off x="1543050" y="979487"/>
            <a:ext cx="9236075" cy="70802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A99A3"/>
              </a:buClr>
              <a:buSzPts val="4000"/>
              <a:buFont typeface="Arial Narrow"/>
              <a:buNone/>
            </a:pPr>
            <a:r>
              <a:rPr lang="es-CO" sz="5000" b="1" i="0" u="none" strike="noStrike" cap="none" dirty="0" smtClean="0">
                <a:solidFill>
                  <a:srgbClr val="660033"/>
                </a:solidFill>
                <a:latin typeface="Arial Narrow"/>
                <a:ea typeface="Arial Narrow"/>
                <a:cs typeface="Arial Narrow"/>
                <a:sym typeface="Arial Narrow"/>
              </a:rPr>
              <a:t>Problema o necesidad</a:t>
            </a:r>
            <a:endParaRPr lang="es-CO" sz="5000" b="0" i="0" u="none" strike="noStrike" cap="none" dirty="0">
              <a:solidFill>
                <a:srgbClr val="660033"/>
              </a:solidFill>
              <a:sym typeface="Arial"/>
            </a:endParaRPr>
          </a:p>
        </p:txBody>
      </p:sp>
      <p:sp>
        <p:nvSpPr>
          <p:cNvPr id="184" name="Google Shape;184;p29"/>
          <p:cNvSpPr txBox="1"/>
          <p:nvPr/>
        </p:nvSpPr>
        <p:spPr>
          <a:xfrm>
            <a:off x="1379400" y="2174099"/>
            <a:ext cx="9433200" cy="3489721"/>
          </a:xfrm>
          <a:prstGeom prst="rect">
            <a:avLst/>
          </a:prstGeom>
          <a:noFill/>
          <a:ln>
            <a:noFill/>
          </a:ln>
        </p:spPr>
        <p:txBody>
          <a:bodyPr spcFirstLastPara="1" wrap="square" lIns="91425" tIns="45700" rIns="91425" bIns="45700" anchor="t" anchorCtr="0">
            <a:noAutofit/>
          </a:bodyPr>
          <a:lstStyle/>
          <a:p>
            <a:pPr marL="457200" marR="0" lvl="0" indent="0" algn="just" rtl="0">
              <a:lnSpc>
                <a:spcPct val="115000"/>
              </a:lnSpc>
              <a:spcBef>
                <a:spcPts val="0"/>
              </a:spcBef>
              <a:spcAft>
                <a:spcPts val="0"/>
              </a:spcAft>
              <a:buClr>
                <a:srgbClr val="000000"/>
              </a:buClr>
              <a:buSzPts val="1800"/>
              <a:buFont typeface="Arial"/>
              <a:buNone/>
            </a:pPr>
            <a:r>
              <a:rPr lang="es-MX" sz="2000" dirty="0" smtClean="0"/>
              <a:t>El proyecto CASMUBA busca darle un nuevo enfoque a las tiendas, esta basada en Dafiti Colombia con el cambio que no vendemos ropa sino lencería de hogar (Cobijas, sabana, tendidos, toallas, </a:t>
            </a:r>
            <a:r>
              <a:rPr lang="es-MX" sz="2000" dirty="0" smtClean="0"/>
              <a:t>etc.), </a:t>
            </a:r>
            <a:r>
              <a:rPr lang="es-MX" sz="2000" dirty="0" smtClean="0"/>
              <a:t>busco principalmente suplir la necesidad de solo enfocarse en la tienda. Un </a:t>
            </a:r>
            <a:r>
              <a:rPr lang="es-MX" sz="2000" dirty="0" smtClean="0"/>
              <a:t>E-</a:t>
            </a:r>
            <a:r>
              <a:rPr lang="es-MX" sz="2000" dirty="0" err="1" smtClean="0"/>
              <a:t>commerce</a:t>
            </a:r>
            <a:r>
              <a:rPr lang="es-MX" sz="2000" dirty="0" smtClean="0"/>
              <a:t> </a:t>
            </a:r>
            <a:r>
              <a:rPr lang="es-MX" sz="2000" dirty="0" smtClean="0"/>
              <a:t>trae consigo muchas ventajas como lo son que no se </a:t>
            </a:r>
            <a:r>
              <a:rPr lang="es-MX" sz="2000" dirty="0" smtClean="0"/>
              <a:t>necesita </a:t>
            </a:r>
            <a:r>
              <a:rPr lang="es-MX" sz="2000" dirty="0" smtClean="0"/>
              <a:t>alquila un espacio para la tienda, la bodega es necesaria pero también se podría ayudar en la casa para ahorrar dinero y una tienda virtual no necesita dedicarle tanto tiempo como una física, eso </a:t>
            </a:r>
            <a:r>
              <a:rPr lang="es-MX" sz="2000" dirty="0" smtClean="0"/>
              <a:t>ayudará </a:t>
            </a:r>
            <a:r>
              <a:rPr lang="es-MX" sz="2000" dirty="0" smtClean="0"/>
              <a:t>a no dejar de hacer otras cosas que también le podrían ayudar. </a:t>
            </a:r>
            <a:endParaRPr sz="2000" i="0" u="none" strike="noStrike" cap="none" dirty="0">
              <a:solidFill>
                <a:srgbClr val="000000"/>
              </a:solidFill>
            </a:endParaRPr>
          </a:p>
        </p:txBody>
      </p:sp>
      <p:pic>
        <p:nvPicPr>
          <p:cNvPr id="4" name="Picture 2" descr="https://lh4.googleusercontent.com/6VAXGq8ORfu1HyOOFvWjJxYutr5tdWor3Rjd-KBtiarZTwnRuxihs6QPYA-gxiNCFCo0xrWJb2gsUKhhaXBQ3Li9XzokVqaNdPQGkdbFrVPej0mRKF0fMJ6YzDUYL38bbIe3e6cnhe4"/>
          <p:cNvPicPr>
            <a:picLocks noChangeAspect="1" noChangeArrowheads="1"/>
          </p:cNvPicPr>
          <p:nvPr/>
        </p:nvPicPr>
        <p:blipFill rotWithShape="1">
          <a:blip r:embed="rId3">
            <a:duotone>
              <a:prstClr val="black"/>
              <a:srgbClr val="660033">
                <a:tint val="45000"/>
                <a:satMod val="400000"/>
              </a:srgbClr>
            </a:duotone>
            <a:extLst>
              <a:ext uri="{28A0092B-C50C-407E-A947-70E740481C1C}">
                <a14:useLocalDpi xmlns:a14="http://schemas.microsoft.com/office/drawing/2010/main" val="0"/>
              </a:ext>
            </a:extLst>
          </a:blip>
          <a:srcRect t="73670"/>
          <a:stretch/>
        </p:blipFill>
        <p:spPr bwMode="auto">
          <a:xfrm>
            <a:off x="0" y="6295543"/>
            <a:ext cx="12192000" cy="576106"/>
          </a:xfrm>
          <a:prstGeom prst="rtTriangle">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1"/>
          <p:cNvSpPr txBox="1"/>
          <p:nvPr/>
        </p:nvSpPr>
        <p:spPr>
          <a:xfrm>
            <a:off x="1461050" y="975295"/>
            <a:ext cx="9236100" cy="708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A99A3"/>
              </a:buClr>
              <a:buSzPts val="4000"/>
              <a:buFont typeface="Arial Narrow"/>
              <a:buNone/>
            </a:pPr>
            <a:r>
              <a:rPr lang="en-US" sz="5000" b="1" i="0" u="none" strike="noStrike" cap="none" dirty="0" smtClean="0">
                <a:solidFill>
                  <a:srgbClr val="660033"/>
                </a:solidFill>
                <a:latin typeface="+mj-lt"/>
                <a:ea typeface="Arial Narrow"/>
                <a:cs typeface="Arial Narrow"/>
                <a:sym typeface="Arial Narrow"/>
              </a:rPr>
              <a:t>Objetivos</a:t>
            </a:r>
            <a:endParaRPr sz="5000" b="0" i="0" u="none" strike="noStrike" cap="none" dirty="0">
              <a:solidFill>
                <a:srgbClr val="660033"/>
              </a:solidFill>
              <a:latin typeface="+mj-lt"/>
              <a:sym typeface="Arial"/>
            </a:endParaRPr>
          </a:p>
        </p:txBody>
      </p:sp>
      <p:sp>
        <p:nvSpPr>
          <p:cNvPr id="196" name="Google Shape;196;p31"/>
          <p:cNvSpPr txBox="1"/>
          <p:nvPr/>
        </p:nvSpPr>
        <p:spPr>
          <a:xfrm>
            <a:off x="304400" y="2210937"/>
            <a:ext cx="11549400" cy="4306787"/>
          </a:xfrm>
          <a:prstGeom prst="rect">
            <a:avLst/>
          </a:prstGeom>
          <a:noFill/>
          <a:ln>
            <a:noFill/>
          </a:ln>
        </p:spPr>
        <p:txBody>
          <a:bodyPr spcFirstLastPara="1" wrap="square" lIns="91425" tIns="45700" rIns="91425" bIns="45700" anchor="t" anchorCtr="0">
            <a:noAutofit/>
          </a:bodyPr>
          <a:lstStyle/>
          <a:p>
            <a:pPr marL="444500" marR="0" lvl="0" indent="-342900" algn="just" rtl="0">
              <a:lnSpc>
                <a:spcPct val="100000"/>
              </a:lnSpc>
              <a:spcBef>
                <a:spcPts val="0"/>
              </a:spcBef>
              <a:spcAft>
                <a:spcPts val="0"/>
              </a:spcAft>
              <a:buClr>
                <a:schemeClr val="dk1"/>
              </a:buClr>
              <a:buSzPts val="2000"/>
              <a:buFont typeface="Wingdings" panose="05000000000000000000" pitchFamily="2" charset="2"/>
              <a:buChar char="Ø"/>
            </a:pPr>
            <a:r>
              <a:rPr lang="es-CO" sz="2000" i="1" dirty="0" smtClean="0">
                <a:solidFill>
                  <a:schemeClr val="dk1"/>
                </a:solidFill>
                <a:latin typeface="+mn-lt"/>
                <a:ea typeface="Arial Narrow"/>
                <a:cs typeface="Arial Narrow"/>
                <a:sym typeface="Arial Narrow"/>
              </a:rPr>
              <a:t>Objetivo</a:t>
            </a:r>
            <a:r>
              <a:rPr lang="en-US" sz="2000" i="1" dirty="0" smtClean="0">
                <a:solidFill>
                  <a:schemeClr val="dk1"/>
                </a:solidFill>
                <a:latin typeface="+mn-lt"/>
                <a:ea typeface="Arial Narrow"/>
                <a:cs typeface="Arial Narrow"/>
                <a:sym typeface="Arial Narrow"/>
              </a:rPr>
              <a:t> general</a:t>
            </a:r>
            <a:endParaRPr lang="en-US" sz="2000" i="1" dirty="0">
              <a:solidFill>
                <a:schemeClr val="dk1"/>
              </a:solidFill>
              <a:latin typeface="+mn-lt"/>
              <a:ea typeface="Arial Narrow"/>
              <a:cs typeface="Arial Narrow"/>
              <a:sym typeface="Arial Narrow"/>
            </a:endParaRPr>
          </a:p>
          <a:p>
            <a:pPr marL="444500" lvl="1" indent="-342900" algn="just">
              <a:buClr>
                <a:schemeClr val="dk1"/>
              </a:buClr>
              <a:buSzPts val="2000"/>
              <a:buFont typeface="Arial" panose="020B0604020202020204" pitchFamily="34" charset="0"/>
              <a:buChar char="•"/>
            </a:pPr>
            <a:r>
              <a:rPr lang="en-US" sz="2000" dirty="0" err="1" smtClean="0">
                <a:solidFill>
                  <a:schemeClr val="dk1"/>
                </a:solidFill>
                <a:latin typeface="+mn-lt"/>
                <a:ea typeface="Arial Narrow"/>
                <a:cs typeface="Arial Narrow"/>
                <a:sym typeface="Arial Narrow"/>
              </a:rPr>
              <a:t>Facilitar</a:t>
            </a:r>
            <a:r>
              <a:rPr lang="en-US" sz="2000" dirty="0" smtClean="0">
                <a:solidFill>
                  <a:schemeClr val="dk1"/>
                </a:solidFill>
                <a:latin typeface="+mn-lt"/>
                <a:ea typeface="Arial Narrow"/>
                <a:cs typeface="Arial Narrow"/>
                <a:sym typeface="Arial Narrow"/>
              </a:rPr>
              <a:t> la </a:t>
            </a:r>
            <a:r>
              <a:rPr lang="en-US" sz="2000" dirty="0" err="1" smtClean="0">
                <a:solidFill>
                  <a:schemeClr val="dk1"/>
                </a:solidFill>
                <a:latin typeface="+mn-lt"/>
                <a:ea typeface="Arial Narrow"/>
                <a:cs typeface="Arial Narrow"/>
                <a:sym typeface="Arial Narrow"/>
              </a:rPr>
              <a:t>comprar</a:t>
            </a:r>
            <a:r>
              <a:rPr lang="en-US" sz="2000" dirty="0" smtClean="0">
                <a:solidFill>
                  <a:schemeClr val="dk1"/>
                </a:solidFill>
                <a:latin typeface="+mn-lt"/>
                <a:ea typeface="Arial Narrow"/>
                <a:cs typeface="Arial Narrow"/>
                <a:sym typeface="Arial Narrow"/>
              </a:rPr>
              <a:t> de </a:t>
            </a:r>
            <a:r>
              <a:rPr lang="en-US" sz="2000" dirty="0" err="1" smtClean="0">
                <a:solidFill>
                  <a:schemeClr val="dk1"/>
                </a:solidFill>
                <a:latin typeface="+mn-lt"/>
                <a:ea typeface="Arial Narrow"/>
                <a:cs typeface="Arial Narrow"/>
                <a:sym typeface="Arial Narrow"/>
              </a:rPr>
              <a:t>productos</a:t>
            </a:r>
            <a:r>
              <a:rPr lang="en-US" sz="2000" dirty="0" smtClean="0">
                <a:solidFill>
                  <a:schemeClr val="dk1"/>
                </a:solidFill>
                <a:latin typeface="+mn-lt"/>
                <a:ea typeface="Arial Narrow"/>
                <a:cs typeface="Arial Narrow"/>
                <a:sym typeface="Arial Narrow"/>
              </a:rPr>
              <a:t> </a:t>
            </a:r>
            <a:r>
              <a:rPr lang="en-US" sz="2000" dirty="0" err="1" smtClean="0">
                <a:solidFill>
                  <a:schemeClr val="dk1"/>
                </a:solidFill>
                <a:latin typeface="+mn-lt"/>
                <a:ea typeface="Arial Narrow"/>
                <a:cs typeface="Arial Narrow"/>
                <a:sym typeface="Arial Narrow"/>
              </a:rPr>
              <a:t>propios</a:t>
            </a:r>
            <a:r>
              <a:rPr lang="en-US" sz="2000" dirty="0" smtClean="0">
                <a:solidFill>
                  <a:schemeClr val="dk1"/>
                </a:solidFill>
                <a:latin typeface="+mn-lt"/>
                <a:ea typeface="Arial Narrow"/>
                <a:cs typeface="Arial Narrow"/>
                <a:sym typeface="Arial Narrow"/>
              </a:rPr>
              <a:t> sin </a:t>
            </a:r>
            <a:r>
              <a:rPr lang="en-US" sz="2000" dirty="0" err="1" smtClean="0">
                <a:solidFill>
                  <a:schemeClr val="dk1"/>
                </a:solidFill>
                <a:latin typeface="+mn-lt"/>
                <a:ea typeface="Arial Narrow"/>
                <a:cs typeface="Arial Narrow"/>
                <a:sym typeface="Arial Narrow"/>
              </a:rPr>
              <a:t>tener</a:t>
            </a:r>
            <a:r>
              <a:rPr lang="en-US" sz="2000" dirty="0" smtClean="0">
                <a:solidFill>
                  <a:schemeClr val="dk1"/>
                </a:solidFill>
                <a:latin typeface="+mn-lt"/>
                <a:ea typeface="Arial Narrow"/>
                <a:cs typeface="Arial Narrow"/>
                <a:sym typeface="Arial Narrow"/>
              </a:rPr>
              <a:t> que </a:t>
            </a:r>
            <a:r>
              <a:rPr lang="en-US" sz="2000" dirty="0" err="1" smtClean="0">
                <a:solidFill>
                  <a:schemeClr val="dk1"/>
                </a:solidFill>
                <a:latin typeface="+mn-lt"/>
                <a:ea typeface="Arial Narrow"/>
                <a:cs typeface="Arial Narrow"/>
                <a:sym typeface="Arial Narrow"/>
              </a:rPr>
              <a:t>sacrificar</a:t>
            </a:r>
            <a:r>
              <a:rPr lang="en-US" sz="2000" dirty="0" smtClean="0">
                <a:solidFill>
                  <a:schemeClr val="dk1"/>
                </a:solidFill>
                <a:latin typeface="+mn-lt"/>
                <a:ea typeface="Arial Narrow"/>
                <a:cs typeface="Arial Narrow"/>
                <a:sym typeface="Arial Narrow"/>
              </a:rPr>
              <a:t> mucho </a:t>
            </a:r>
            <a:r>
              <a:rPr lang="en-US" sz="2000" dirty="0" err="1" smtClean="0">
                <a:solidFill>
                  <a:schemeClr val="dk1"/>
                </a:solidFill>
                <a:latin typeface="+mn-lt"/>
                <a:ea typeface="Arial Narrow"/>
                <a:cs typeface="Arial Narrow"/>
                <a:sym typeface="Arial Narrow"/>
              </a:rPr>
              <a:t>tiempo</a:t>
            </a:r>
            <a:r>
              <a:rPr lang="en-US" sz="2000" dirty="0" smtClean="0">
                <a:solidFill>
                  <a:schemeClr val="dk1"/>
                </a:solidFill>
                <a:latin typeface="+mn-lt"/>
                <a:ea typeface="Arial Narrow"/>
                <a:cs typeface="Arial Narrow"/>
                <a:sym typeface="Arial Narrow"/>
              </a:rPr>
              <a:t>.</a:t>
            </a:r>
          </a:p>
          <a:p>
            <a:pPr marL="101600" lvl="1" algn="just">
              <a:buClr>
                <a:schemeClr val="dk1"/>
              </a:buClr>
              <a:buSzPts val="2000"/>
            </a:pPr>
            <a:endParaRPr sz="2000" dirty="0">
              <a:solidFill>
                <a:schemeClr val="dk1"/>
              </a:solidFill>
              <a:latin typeface="+mn-lt"/>
              <a:ea typeface="Arial Narrow"/>
              <a:cs typeface="Arial Narrow"/>
              <a:sym typeface="Arial Narrow"/>
            </a:endParaRPr>
          </a:p>
          <a:p>
            <a:pPr marL="457200" marR="0" lvl="0" indent="-355600" algn="just" rtl="0">
              <a:lnSpc>
                <a:spcPct val="100000"/>
              </a:lnSpc>
              <a:spcBef>
                <a:spcPts val="0"/>
              </a:spcBef>
              <a:spcAft>
                <a:spcPts val="0"/>
              </a:spcAft>
              <a:buClr>
                <a:schemeClr val="dk1"/>
              </a:buClr>
              <a:buSzPts val="2000"/>
              <a:buFont typeface="Wingdings" panose="05000000000000000000" pitchFamily="2" charset="2"/>
              <a:buChar char="Ø"/>
            </a:pPr>
            <a:r>
              <a:rPr lang="en-US" sz="2000" i="1" dirty="0">
                <a:solidFill>
                  <a:schemeClr val="dk1"/>
                </a:solidFill>
                <a:latin typeface="+mn-lt"/>
                <a:ea typeface="Arial Narrow"/>
                <a:cs typeface="Arial Narrow"/>
                <a:sym typeface="Arial Narrow"/>
              </a:rPr>
              <a:t>Objetivos </a:t>
            </a:r>
            <a:r>
              <a:rPr lang="en-US" sz="2000" i="1" dirty="0" err="1">
                <a:solidFill>
                  <a:schemeClr val="dk1"/>
                </a:solidFill>
                <a:latin typeface="+mn-lt"/>
                <a:ea typeface="Arial Narrow"/>
                <a:cs typeface="Arial Narrow"/>
                <a:sym typeface="Arial Narrow"/>
              </a:rPr>
              <a:t>específicos</a:t>
            </a:r>
            <a:r>
              <a:rPr lang="en-US" sz="2000" i="1" dirty="0">
                <a:solidFill>
                  <a:schemeClr val="dk1"/>
                </a:solidFill>
                <a:latin typeface="+mn-lt"/>
                <a:ea typeface="Arial Narrow"/>
                <a:cs typeface="Arial Narrow"/>
                <a:sym typeface="Arial Narrow"/>
              </a:rPr>
              <a:t>    </a:t>
            </a:r>
          </a:p>
          <a:p>
            <a:pPr marL="444500" lvl="3" indent="-342900" algn="just">
              <a:buClr>
                <a:schemeClr val="dk1"/>
              </a:buClr>
              <a:buSzPts val="2000"/>
              <a:buFont typeface="Arial" panose="020B0604020202020204" pitchFamily="34" charset="0"/>
              <a:buChar char="•"/>
            </a:pPr>
            <a:r>
              <a:rPr lang="es-MX" sz="2000" dirty="0" smtClean="0">
                <a:solidFill>
                  <a:schemeClr val="dk1"/>
                </a:solidFill>
                <a:latin typeface="+mn-lt"/>
                <a:ea typeface="Arial Narrow"/>
                <a:cs typeface="Arial Narrow"/>
                <a:sym typeface="Arial Narrow"/>
              </a:rPr>
              <a:t>Vender productos propios de forma segura y </a:t>
            </a:r>
            <a:r>
              <a:rPr lang="es-MX" sz="2000" dirty="0" smtClean="0">
                <a:solidFill>
                  <a:schemeClr val="dk1"/>
                </a:solidFill>
                <a:latin typeface="+mn-lt"/>
                <a:ea typeface="Arial Narrow"/>
                <a:cs typeface="Arial Narrow"/>
                <a:sym typeface="Arial Narrow"/>
              </a:rPr>
              <a:t>moderna</a:t>
            </a:r>
          </a:p>
          <a:p>
            <a:pPr marL="444500" lvl="3" indent="-342900" algn="just">
              <a:buClr>
                <a:schemeClr val="dk1"/>
              </a:buClr>
              <a:buSzPts val="2000"/>
              <a:buFont typeface="Arial" panose="020B0604020202020204" pitchFamily="34" charset="0"/>
              <a:buChar char="•"/>
            </a:pPr>
            <a:r>
              <a:rPr lang="es-MX" sz="2000" dirty="0" smtClean="0">
                <a:solidFill>
                  <a:schemeClr val="dk1"/>
                </a:solidFill>
                <a:latin typeface="+mn-lt"/>
                <a:ea typeface="Arial Narrow"/>
                <a:cs typeface="Arial Narrow"/>
                <a:sym typeface="Arial Narrow"/>
              </a:rPr>
              <a:t>Sacrificar el tiempo no es necesario para crecer en todos los casos</a:t>
            </a:r>
            <a:endParaRPr lang="es-MX" sz="2000" dirty="0" smtClean="0">
              <a:solidFill>
                <a:schemeClr val="dk1"/>
              </a:solidFill>
              <a:latin typeface="+mn-lt"/>
              <a:ea typeface="Arial Narrow"/>
              <a:cs typeface="Arial Narrow"/>
              <a:sym typeface="Arial Narrow"/>
            </a:endParaRPr>
          </a:p>
          <a:p>
            <a:pPr marL="444500" lvl="3" indent="-342900" algn="just">
              <a:buClr>
                <a:schemeClr val="dk1"/>
              </a:buClr>
              <a:buSzPts val="2000"/>
              <a:buFont typeface="Arial" panose="020B0604020202020204" pitchFamily="34" charset="0"/>
              <a:buChar char="•"/>
            </a:pPr>
            <a:r>
              <a:rPr lang="es-MX" sz="2000" dirty="0" smtClean="0">
                <a:solidFill>
                  <a:schemeClr val="dk1"/>
                </a:solidFill>
                <a:latin typeface="+mn-lt"/>
                <a:ea typeface="Arial Narrow"/>
                <a:cs typeface="Arial Narrow"/>
                <a:sym typeface="Arial Narrow"/>
              </a:rPr>
              <a:t>Comprar productos de calidad </a:t>
            </a:r>
            <a:endParaRPr sz="2000" dirty="0">
              <a:solidFill>
                <a:schemeClr val="dk1"/>
              </a:solidFill>
              <a:latin typeface="+mn-lt"/>
              <a:ea typeface="Arial Narrow"/>
              <a:cs typeface="Arial Narrow"/>
              <a:sym typeface="Arial Narrow"/>
            </a:endParaRPr>
          </a:p>
        </p:txBody>
      </p:sp>
      <p:pic>
        <p:nvPicPr>
          <p:cNvPr id="4" name="Picture 2" descr="https://lh4.googleusercontent.com/6VAXGq8ORfu1HyOOFvWjJxYutr5tdWor3Rjd-KBtiarZTwnRuxihs6QPYA-gxiNCFCo0xrWJb2gsUKhhaXBQ3Li9XzokVqaNdPQGkdbFrVPej0mRKF0fMJ6YzDUYL38bbIe3e6cnhe4"/>
          <p:cNvPicPr>
            <a:picLocks noChangeAspect="1" noChangeArrowheads="1"/>
          </p:cNvPicPr>
          <p:nvPr/>
        </p:nvPicPr>
        <p:blipFill rotWithShape="1">
          <a:blip r:embed="rId3">
            <a:duotone>
              <a:prstClr val="black"/>
              <a:srgbClr val="660033">
                <a:tint val="45000"/>
                <a:satMod val="400000"/>
              </a:srgbClr>
            </a:duotone>
            <a:extLst>
              <a:ext uri="{28A0092B-C50C-407E-A947-70E740481C1C}">
                <a14:useLocalDpi xmlns:a14="http://schemas.microsoft.com/office/drawing/2010/main" val="0"/>
              </a:ext>
            </a:extLst>
          </a:blip>
          <a:srcRect t="73670"/>
          <a:stretch/>
        </p:blipFill>
        <p:spPr bwMode="auto">
          <a:xfrm>
            <a:off x="0" y="6281895"/>
            <a:ext cx="12192000" cy="576106"/>
          </a:xfrm>
          <a:prstGeom prst="rtTriangle">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9788" y="1109092"/>
            <a:ext cx="10515600" cy="1325563"/>
          </a:xfrm>
        </p:spPr>
        <p:txBody>
          <a:bodyPr/>
          <a:lstStyle/>
          <a:p>
            <a:pPr algn="ctr">
              <a:lnSpc>
                <a:spcPct val="100000"/>
              </a:lnSpc>
              <a:buClr>
                <a:srgbClr val="2A99A3"/>
              </a:buClr>
              <a:buSzPts val="4000"/>
            </a:pPr>
            <a:r>
              <a:rPr lang="es-MX" sz="5000" b="1" dirty="0">
                <a:solidFill>
                  <a:srgbClr val="660033"/>
                </a:solidFill>
                <a:latin typeface="+mj-lt"/>
                <a:ea typeface="Arial Narrow"/>
                <a:cs typeface="Arial Narrow"/>
                <a:sym typeface="Arial"/>
              </a:rPr>
              <a:t>Frases</a:t>
            </a:r>
            <a:endParaRPr lang="es-CO" sz="5000" b="1" dirty="0">
              <a:solidFill>
                <a:srgbClr val="660033"/>
              </a:solidFill>
              <a:latin typeface="+mj-lt"/>
              <a:ea typeface="Arial Narrow"/>
              <a:cs typeface="Arial Narrow"/>
              <a:sym typeface="Arial"/>
            </a:endParaRPr>
          </a:p>
        </p:txBody>
      </p:sp>
      <p:sp>
        <p:nvSpPr>
          <p:cNvPr id="3" name="Marcador de texto 2"/>
          <p:cNvSpPr>
            <a:spLocks noGrp="1"/>
          </p:cNvSpPr>
          <p:nvPr>
            <p:ph type="body" idx="1"/>
          </p:nvPr>
        </p:nvSpPr>
        <p:spPr>
          <a:xfrm>
            <a:off x="839788" y="2505075"/>
            <a:ext cx="5157787" cy="823912"/>
          </a:xfrm>
        </p:spPr>
        <p:txBody>
          <a:bodyPr/>
          <a:lstStyle/>
          <a:p>
            <a:r>
              <a:rPr lang="es-CO" sz="2500" dirty="0">
                <a:latin typeface="+mn-lt"/>
              </a:rPr>
              <a:t>George Eliot</a:t>
            </a:r>
          </a:p>
        </p:txBody>
      </p:sp>
      <p:sp>
        <p:nvSpPr>
          <p:cNvPr id="4" name="Marcador de texto 3"/>
          <p:cNvSpPr>
            <a:spLocks noGrp="1"/>
          </p:cNvSpPr>
          <p:nvPr>
            <p:ph type="body" idx="2"/>
          </p:nvPr>
        </p:nvSpPr>
        <p:spPr>
          <a:xfrm>
            <a:off x="839788" y="3399407"/>
            <a:ext cx="5157787" cy="2790256"/>
          </a:xfrm>
        </p:spPr>
        <p:txBody>
          <a:bodyPr/>
          <a:lstStyle/>
          <a:p>
            <a:r>
              <a:rPr lang="es-MX" sz="2000" dirty="0" smtClean="0">
                <a:latin typeface="+mn-lt"/>
              </a:rPr>
              <a:t>“Nunca Es Demasiado Tarde Para Ser Lo Que Podrías Haber Sido.”</a:t>
            </a:r>
            <a:endParaRPr lang="es-CO" sz="2000" dirty="0">
              <a:latin typeface="+mn-lt"/>
            </a:endParaRPr>
          </a:p>
        </p:txBody>
      </p:sp>
      <p:sp>
        <p:nvSpPr>
          <p:cNvPr id="5" name="Marcador de texto 4"/>
          <p:cNvSpPr>
            <a:spLocks noGrp="1"/>
          </p:cNvSpPr>
          <p:nvPr>
            <p:ph type="body" idx="3"/>
          </p:nvPr>
        </p:nvSpPr>
        <p:spPr>
          <a:xfrm>
            <a:off x="6172200" y="2505075"/>
            <a:ext cx="5183188" cy="823912"/>
          </a:xfrm>
          <a:noFill/>
          <a:ln>
            <a:noFill/>
          </a:ln>
        </p:spPr>
        <p:txBody>
          <a:bodyPr spcFirstLastPara="1" wrap="square" lIns="91425" tIns="45700" rIns="91425" bIns="45700" anchor="b" anchorCtr="0">
            <a:noAutofit/>
          </a:bodyPr>
          <a:lstStyle/>
          <a:p>
            <a:r>
              <a:rPr lang="es-CO" sz="2500" dirty="0">
                <a:latin typeface="+mn-lt"/>
              </a:rPr>
              <a:t>William Arthur Ward</a:t>
            </a:r>
          </a:p>
        </p:txBody>
      </p:sp>
      <p:sp>
        <p:nvSpPr>
          <p:cNvPr id="6" name="Marcador de texto 5"/>
          <p:cNvSpPr>
            <a:spLocks noGrp="1"/>
          </p:cNvSpPr>
          <p:nvPr>
            <p:ph type="body" idx="4"/>
          </p:nvPr>
        </p:nvSpPr>
        <p:spPr>
          <a:xfrm>
            <a:off x="6172200" y="3328987"/>
            <a:ext cx="5183188" cy="2860676"/>
          </a:xfrm>
          <a:noFill/>
          <a:ln>
            <a:noFill/>
          </a:ln>
        </p:spPr>
        <p:txBody>
          <a:bodyPr spcFirstLastPara="1" wrap="square" lIns="91425" tIns="45700" rIns="91425" bIns="45700" anchor="t" anchorCtr="0">
            <a:noAutofit/>
          </a:bodyPr>
          <a:lstStyle/>
          <a:p>
            <a:r>
              <a:rPr lang="es-MX" sz="2000" dirty="0" smtClean="0">
                <a:latin typeface="+mn-lt"/>
              </a:rPr>
              <a:t>“Si Puedes Imaginarlo Puedes Lograrlo, Si Puedes Soñarlo, Puedes Hacerlo Realidad”</a:t>
            </a:r>
            <a:endParaRPr lang="es-CO" sz="2000" dirty="0">
              <a:latin typeface="+mn-lt"/>
            </a:endParaRPr>
          </a:p>
        </p:txBody>
      </p:sp>
      <p:pic>
        <p:nvPicPr>
          <p:cNvPr id="7" name="Picture 2" descr="https://lh4.googleusercontent.com/6VAXGq8ORfu1HyOOFvWjJxYutr5tdWor3Rjd-KBtiarZTwnRuxihs6QPYA-gxiNCFCo0xrWJb2gsUKhhaXBQ3Li9XzokVqaNdPQGkdbFrVPej0mRKF0fMJ6YzDUYL38bbIe3e6cnhe4"/>
          <p:cNvPicPr>
            <a:picLocks noChangeAspect="1" noChangeArrowheads="1"/>
          </p:cNvPicPr>
          <p:nvPr/>
        </p:nvPicPr>
        <p:blipFill rotWithShape="1">
          <a:blip r:embed="rId2">
            <a:duotone>
              <a:prstClr val="black"/>
              <a:srgbClr val="660033">
                <a:tint val="45000"/>
                <a:satMod val="400000"/>
              </a:srgbClr>
            </a:duotone>
            <a:extLst>
              <a:ext uri="{28A0092B-C50C-407E-A947-70E740481C1C}">
                <a14:useLocalDpi xmlns:a14="http://schemas.microsoft.com/office/drawing/2010/main" val="0"/>
              </a:ext>
            </a:extLst>
          </a:blip>
          <a:srcRect t="73670"/>
          <a:stretch/>
        </p:blipFill>
        <p:spPr bwMode="auto">
          <a:xfrm>
            <a:off x="0" y="6281895"/>
            <a:ext cx="12192000" cy="576106"/>
          </a:xfrm>
          <a:prstGeom prst="rtTriangl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87948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955344"/>
            <a:ext cx="10515600" cy="1064525"/>
          </a:xfrm>
        </p:spPr>
        <p:txBody>
          <a:bodyPr/>
          <a:lstStyle/>
          <a:p>
            <a:pPr algn="ctr"/>
            <a:r>
              <a:rPr lang="es-MX" sz="5000" b="1" dirty="0" smtClean="0">
                <a:solidFill>
                  <a:srgbClr val="660033"/>
                </a:solidFill>
                <a:latin typeface="+mj-lt"/>
              </a:rPr>
              <a:t>Resumen</a:t>
            </a:r>
            <a:endParaRPr lang="es-CO" sz="5000" b="1" dirty="0">
              <a:solidFill>
                <a:srgbClr val="660033"/>
              </a:solidFill>
              <a:latin typeface="+mj-lt"/>
            </a:endParaRPr>
          </a:p>
        </p:txBody>
      </p:sp>
      <p:pic>
        <p:nvPicPr>
          <p:cNvPr id="1026" name="Picture 2" descr="https://lh4.googleusercontent.com/6VAXGq8ORfu1HyOOFvWjJxYutr5tdWor3Rjd-KBtiarZTwnRuxihs6QPYA-gxiNCFCo0xrWJb2gsUKhhaXBQ3Li9XzokVqaNdPQGkdbFrVPej0mRKF0fMJ6YzDUYL38bbIe3e6cnhe4"/>
          <p:cNvPicPr>
            <a:picLocks noChangeAspect="1" noChangeArrowheads="1"/>
          </p:cNvPicPr>
          <p:nvPr/>
        </p:nvPicPr>
        <p:blipFill rotWithShape="1">
          <a:blip r:embed="rId2">
            <a:duotone>
              <a:prstClr val="black"/>
              <a:srgbClr val="660033">
                <a:tint val="45000"/>
                <a:satMod val="400000"/>
              </a:srgbClr>
            </a:duotone>
            <a:extLst>
              <a:ext uri="{28A0092B-C50C-407E-A947-70E740481C1C}">
                <a14:useLocalDpi xmlns:a14="http://schemas.microsoft.com/office/drawing/2010/main" val="0"/>
              </a:ext>
            </a:extLst>
          </a:blip>
          <a:srcRect t="73670"/>
          <a:stretch/>
        </p:blipFill>
        <p:spPr bwMode="auto">
          <a:xfrm>
            <a:off x="0" y="6281895"/>
            <a:ext cx="12192000" cy="576106"/>
          </a:xfrm>
          <a:prstGeom prst="rtTriangle">
            <a:avLst/>
          </a:prstGeom>
          <a:noFill/>
          <a:extLst>
            <a:ext uri="{909E8E84-426E-40DD-AFC4-6F175D3DCCD1}">
              <a14:hiddenFill xmlns:a14="http://schemas.microsoft.com/office/drawing/2010/main">
                <a:solidFill>
                  <a:srgbClr val="FFFFFF"/>
                </a:solidFill>
              </a14:hiddenFill>
            </a:ext>
          </a:extLst>
        </p:spPr>
      </p:pic>
      <p:sp>
        <p:nvSpPr>
          <p:cNvPr id="3" name="Marcador de texto 2"/>
          <p:cNvSpPr>
            <a:spLocks noGrp="1"/>
          </p:cNvSpPr>
          <p:nvPr>
            <p:ph type="body" idx="1"/>
          </p:nvPr>
        </p:nvSpPr>
        <p:spPr>
          <a:xfrm>
            <a:off x="838200" y="2142699"/>
            <a:ext cx="10515600" cy="4034263"/>
          </a:xfrm>
        </p:spPr>
        <p:txBody>
          <a:bodyPr/>
          <a:lstStyle/>
          <a:p>
            <a:r>
              <a:rPr lang="es-CO" sz="2000" dirty="0" smtClean="0">
                <a:latin typeface="+mn-lt"/>
              </a:rPr>
              <a:t>El proyecto consta de un Ecommerce elaborado y personalizado, utilizando una máquina virtual con sistema operativo Linux versión Centos 8, instalando docker y creando dos contenedores, uno que es la base de datos que se llama mysql y el otro que es el aplicativo web que se llama wp, el Ecommerce consiste en una tienda virtual de un proyecto personal que se enfoca en el desarrollo de comprar lencería para hogar, en Ecommerce se realizó en base de Wordpress y la tienda con WooCommerce que es complemento de WordPress, la tienda puede tener más de 1.000 productos y eso se debe por la configuración de WooCommerce, la tienda se edita por etiquetas de HTML, no se necesita cuenta para entrar al sitio y ver los productos sino solamente en el momento que usted quiera realizar la comprar le pide la información para de una vez enviar el pedido. </a:t>
            </a:r>
            <a:endParaRPr lang="es-CO" sz="2000" dirty="0">
              <a:latin typeface="+mn-lt"/>
            </a:endParaRPr>
          </a:p>
        </p:txBody>
      </p:sp>
    </p:spTree>
    <p:extLst>
      <p:ext uri="{BB962C8B-B14F-4D97-AF65-F5344CB8AC3E}">
        <p14:creationId xmlns:p14="http://schemas.microsoft.com/office/powerpoint/2010/main" val="2144324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5"/>
          <p:cNvSpPr txBox="1"/>
          <p:nvPr/>
        </p:nvSpPr>
        <p:spPr>
          <a:xfrm>
            <a:off x="1235500" y="1692321"/>
            <a:ext cx="10056000" cy="4718003"/>
          </a:xfrm>
          <a:prstGeom prst="rect">
            <a:avLst/>
          </a:prstGeom>
          <a:noFill/>
          <a:ln>
            <a:noFill/>
          </a:ln>
        </p:spPr>
        <p:txBody>
          <a:bodyPr spcFirstLastPara="1" wrap="square" lIns="91425" tIns="91425" rIns="91425" bIns="91425" anchor="t" anchorCtr="0">
            <a:noAutofit/>
          </a:bodyPr>
          <a:lstStyle/>
          <a:p>
            <a:pPr marL="685800" lvl="0" indent="-342900" rtl="0">
              <a:lnSpc>
                <a:spcPct val="115000"/>
              </a:lnSpc>
              <a:spcBef>
                <a:spcPts val="1200"/>
              </a:spcBef>
              <a:spcAft>
                <a:spcPts val="0"/>
              </a:spcAft>
              <a:buFont typeface="Wingdings" panose="05000000000000000000" pitchFamily="2" charset="2"/>
              <a:buChar char="Ø"/>
            </a:pPr>
            <a:r>
              <a:rPr lang="es-MX" sz="2000" dirty="0" smtClean="0"/>
              <a:t>Infraestructura tecnológica del proyecto</a:t>
            </a:r>
            <a:endParaRPr sz="2000" dirty="0"/>
          </a:p>
        </p:txBody>
      </p:sp>
      <p:pic>
        <p:nvPicPr>
          <p:cNvPr id="3" name="Picture 2" descr="https://lh4.googleusercontent.com/6VAXGq8ORfu1HyOOFvWjJxYutr5tdWor3Rjd-KBtiarZTwnRuxihs6QPYA-gxiNCFCo0xrWJb2gsUKhhaXBQ3Li9XzokVqaNdPQGkdbFrVPej0mRKF0fMJ6YzDUYL38bbIe3e6cnhe4"/>
          <p:cNvPicPr>
            <a:picLocks noChangeAspect="1" noChangeArrowheads="1"/>
          </p:cNvPicPr>
          <p:nvPr/>
        </p:nvPicPr>
        <p:blipFill rotWithShape="1">
          <a:blip r:embed="rId3">
            <a:duotone>
              <a:prstClr val="black"/>
              <a:srgbClr val="660033">
                <a:tint val="45000"/>
                <a:satMod val="400000"/>
              </a:srgbClr>
            </a:duotone>
            <a:extLst>
              <a:ext uri="{28A0092B-C50C-407E-A947-70E740481C1C}">
                <a14:useLocalDpi xmlns:a14="http://schemas.microsoft.com/office/drawing/2010/main" val="0"/>
              </a:ext>
            </a:extLst>
          </a:blip>
          <a:srcRect t="73670"/>
          <a:stretch/>
        </p:blipFill>
        <p:spPr bwMode="auto">
          <a:xfrm>
            <a:off x="0" y="6322839"/>
            <a:ext cx="12192000" cy="576106"/>
          </a:xfrm>
          <a:prstGeom prst="rtTriangle">
            <a:avLst/>
          </a:prstGeom>
          <a:noFill/>
          <a:extLst>
            <a:ext uri="{909E8E84-426E-40DD-AFC4-6F175D3DCCD1}">
              <a14:hiddenFill xmlns:a14="http://schemas.microsoft.com/office/drawing/2010/main">
                <a:solidFill>
                  <a:srgbClr val="FFFFFF"/>
                </a:solidFill>
              </a14:hiddenFill>
            </a:ext>
          </a:extLst>
        </p:spPr>
      </p:pic>
      <p:sp>
        <p:nvSpPr>
          <p:cNvPr id="4" name="Google Shape;201;p32"/>
          <p:cNvSpPr txBox="1"/>
          <p:nvPr/>
        </p:nvSpPr>
        <p:spPr>
          <a:xfrm>
            <a:off x="1223748" y="705455"/>
            <a:ext cx="9236075" cy="70802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A99A3"/>
              </a:buClr>
              <a:buSzPts val="4000"/>
              <a:buFont typeface="Arial Narrow"/>
              <a:buNone/>
            </a:pPr>
            <a:r>
              <a:rPr lang="en-US" sz="5000" b="1" i="0" u="none" strike="noStrike" cap="none" dirty="0">
                <a:solidFill>
                  <a:srgbClr val="660033"/>
                </a:solidFill>
                <a:latin typeface="+mj-lt"/>
                <a:ea typeface="Arial Narrow"/>
                <a:cs typeface="Arial Narrow"/>
                <a:sym typeface="Arial Narrow"/>
              </a:rPr>
              <a:t>Metodología</a:t>
            </a:r>
            <a:r>
              <a:rPr lang="en-US" sz="5000" b="1" i="0" u="none" strike="noStrike" cap="none" dirty="0">
                <a:solidFill>
                  <a:srgbClr val="2A99A3"/>
                </a:solidFill>
                <a:latin typeface="Arial Narrow"/>
                <a:ea typeface="Arial Narrow"/>
                <a:cs typeface="Arial Narrow"/>
                <a:sym typeface="Arial Narrow"/>
              </a:rPr>
              <a:t> </a:t>
            </a:r>
            <a:endParaRPr sz="5000" b="0" i="0" u="none" strike="noStrike" cap="none" dirty="0">
              <a:solidFill>
                <a:srgbClr val="000000"/>
              </a:solidFill>
              <a:sym typeface="Arial"/>
            </a:endParaRPr>
          </a:p>
        </p:txBody>
      </p:sp>
      <p:pic>
        <p:nvPicPr>
          <p:cNvPr id="2" name="Imagen 1"/>
          <p:cNvPicPr>
            <a:picLocks noChangeAspect="1"/>
          </p:cNvPicPr>
          <p:nvPr/>
        </p:nvPicPr>
        <p:blipFill rotWithShape="1">
          <a:blip r:embed="rId4"/>
          <a:srcRect l="72537" t="28447" r="7425" b="29144"/>
          <a:stretch/>
        </p:blipFill>
        <p:spPr>
          <a:xfrm>
            <a:off x="6981657" y="2553953"/>
            <a:ext cx="4967785" cy="3856371"/>
          </a:xfrm>
          <a:prstGeom prst="rect">
            <a:avLst/>
          </a:prstGeom>
        </p:spPr>
      </p:pic>
    </p:spTree>
    <p:extLst>
      <p:ext uri="{BB962C8B-B14F-4D97-AF65-F5344CB8AC3E}">
        <p14:creationId xmlns:p14="http://schemas.microsoft.com/office/powerpoint/2010/main" val="1328735914"/>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408</TotalTime>
  <Words>808</Words>
  <Application>Microsoft Office PowerPoint</Application>
  <PresentationFormat>Panorámica</PresentationFormat>
  <Paragraphs>55</Paragraphs>
  <Slides>18</Slides>
  <Notes>12</Notes>
  <HiddenSlides>0</HiddenSlides>
  <MMClips>0</MMClips>
  <ScaleCrop>false</ScaleCrop>
  <HeadingPairs>
    <vt:vector size="6" baseType="variant">
      <vt:variant>
        <vt:lpstr>Fuentes usadas</vt:lpstr>
      </vt:variant>
      <vt:variant>
        <vt:i4>5</vt:i4>
      </vt:variant>
      <vt:variant>
        <vt:lpstr>Tema</vt:lpstr>
      </vt:variant>
      <vt:variant>
        <vt:i4>2</vt:i4>
      </vt:variant>
      <vt:variant>
        <vt:lpstr>Títulos de diapositiva</vt:lpstr>
      </vt:variant>
      <vt:variant>
        <vt:i4>18</vt:i4>
      </vt:variant>
    </vt:vector>
  </HeadingPairs>
  <TitlesOfParts>
    <vt:vector size="25" baseType="lpstr">
      <vt:lpstr>Calibri</vt:lpstr>
      <vt:lpstr>Arial</vt:lpstr>
      <vt:lpstr>Wingdings</vt:lpstr>
      <vt:lpstr>Arial Narrow</vt:lpstr>
      <vt:lpstr>Courier New</vt:lpstr>
      <vt:lpstr>1_Office Theme</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Frases</vt:lpstr>
      <vt:lpstr>Resumen</vt:lpstr>
      <vt:lpstr>Presentación de PowerPoint</vt:lpstr>
      <vt:lpstr>Presentación de PowerPoint</vt:lpstr>
      <vt:lpstr>Se instalo docker, ya instalado se crearon 2 contenedores, uno que es la base de datos y el otro que es el aplicativo web</vt:lpstr>
      <vt:lpstr>Con los contenedores ya creados solo era configurar el WordPress para empezar con el diseño de la pagina.</vt:lpstr>
      <vt:lpstr>Con el WordPress ya solo era configurar la tienda, se logra con un plugin que se llama WooCommerce</vt:lpstr>
      <vt:lpstr>Con el plugin ya implementado en el WordPress ya solo faltaba crear producto por producto. </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Admin</dc:creator>
  <cp:lastModifiedBy>SE-SCHOOL6861</cp:lastModifiedBy>
  <cp:revision>26</cp:revision>
  <dcterms:modified xsi:type="dcterms:W3CDTF">2021-11-10T13:09:18Z</dcterms:modified>
</cp:coreProperties>
</file>